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4"/>
  </p:notesMasterIdLst>
  <p:sldIdLst>
    <p:sldId id="257" r:id="rId2"/>
    <p:sldId id="277" r:id="rId3"/>
    <p:sldId id="259" r:id="rId4"/>
    <p:sldId id="278" r:id="rId5"/>
    <p:sldId id="260" r:id="rId6"/>
    <p:sldId id="276" r:id="rId7"/>
    <p:sldId id="261" r:id="rId8"/>
    <p:sldId id="279"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738"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974FB-A051-4821-85D2-AA67350875D2}" type="datetimeFigureOut">
              <a:rPr lang="vi-VN" smtClean="0"/>
              <a:t>04/10/15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D711-15C5-4A3C-9202-F1B75599B98C}" type="slidenum">
              <a:rPr lang="vi-VN" smtClean="0"/>
              <a:t>‹#›</a:t>
            </a:fld>
            <a:endParaRPr lang="vi-VN"/>
          </a:p>
        </p:txBody>
      </p:sp>
    </p:spTree>
    <p:extLst>
      <p:ext uri="{BB962C8B-B14F-4D97-AF65-F5344CB8AC3E}">
        <p14:creationId xmlns:p14="http://schemas.microsoft.com/office/powerpoint/2010/main" val="714670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94FD711-15C5-4A3C-9202-F1B75599B98C}" type="slidenum">
              <a:rPr lang="vi-VN" smtClean="0"/>
              <a:t>1</a:t>
            </a:fld>
            <a:endParaRPr lang="vi-VN"/>
          </a:p>
        </p:txBody>
      </p:sp>
    </p:spTree>
    <p:extLst>
      <p:ext uri="{BB962C8B-B14F-4D97-AF65-F5344CB8AC3E}">
        <p14:creationId xmlns:p14="http://schemas.microsoft.com/office/powerpoint/2010/main" val="120489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C10359-A854-44E6-9BC2-4412D9D3B6B4}" type="datetimeFigureOut">
              <a:rPr lang="vi-VN" smtClean="0"/>
              <a:t>04/10/15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A274F2B-02EB-4691-89B4-8139301AB947}" type="slidenum">
              <a:rPr lang="vi-VN" smtClean="0"/>
              <a:t>‹#›</a:t>
            </a:fld>
            <a:endParaRPr lang="vi-VN"/>
          </a:p>
        </p:txBody>
      </p:sp>
    </p:spTree>
    <p:extLst>
      <p:ext uri="{BB962C8B-B14F-4D97-AF65-F5344CB8AC3E}">
        <p14:creationId xmlns:p14="http://schemas.microsoft.com/office/powerpoint/2010/main" val="461740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C10359-A854-44E6-9BC2-4412D9D3B6B4}" type="datetimeFigureOut">
              <a:rPr lang="vi-VN" smtClean="0"/>
              <a:t>04/10/15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A274F2B-02EB-4691-89B4-8139301AB947}" type="slidenum">
              <a:rPr lang="vi-VN" smtClean="0"/>
              <a:t>‹#›</a:t>
            </a:fld>
            <a:endParaRPr lang="vi-VN"/>
          </a:p>
        </p:txBody>
      </p:sp>
    </p:spTree>
    <p:extLst>
      <p:ext uri="{BB962C8B-B14F-4D97-AF65-F5344CB8AC3E}">
        <p14:creationId xmlns:p14="http://schemas.microsoft.com/office/powerpoint/2010/main" val="3771265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C10359-A854-44E6-9BC2-4412D9D3B6B4}" type="datetimeFigureOut">
              <a:rPr lang="vi-VN" smtClean="0"/>
              <a:t>04/10/15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A274F2B-02EB-4691-89B4-8139301AB947}" type="slidenum">
              <a:rPr lang="vi-VN" smtClean="0"/>
              <a:t>‹#›</a:t>
            </a:fld>
            <a:endParaRPr lang="vi-V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33159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C10359-A854-44E6-9BC2-4412D9D3B6B4}" type="datetimeFigureOut">
              <a:rPr lang="vi-VN" smtClean="0"/>
              <a:t>04/10/15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A274F2B-02EB-4691-89B4-8139301AB947}" type="slidenum">
              <a:rPr lang="vi-VN" smtClean="0"/>
              <a:t>‹#›</a:t>
            </a:fld>
            <a:endParaRPr lang="vi-VN"/>
          </a:p>
        </p:txBody>
      </p:sp>
    </p:spTree>
    <p:extLst>
      <p:ext uri="{BB962C8B-B14F-4D97-AF65-F5344CB8AC3E}">
        <p14:creationId xmlns:p14="http://schemas.microsoft.com/office/powerpoint/2010/main" val="932641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C10359-A854-44E6-9BC2-4412D9D3B6B4}" type="datetimeFigureOut">
              <a:rPr lang="vi-VN" smtClean="0"/>
              <a:t>04/10/15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A274F2B-02EB-4691-89B4-8139301AB947}" type="slidenum">
              <a:rPr lang="vi-VN" smtClean="0"/>
              <a:t>‹#›</a:t>
            </a:fld>
            <a:endParaRPr lang="vi-V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49492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C10359-A854-44E6-9BC2-4412D9D3B6B4}" type="datetimeFigureOut">
              <a:rPr lang="vi-VN" smtClean="0"/>
              <a:t>04/10/15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A274F2B-02EB-4691-89B4-8139301AB947}" type="slidenum">
              <a:rPr lang="vi-VN" smtClean="0"/>
              <a:t>‹#›</a:t>
            </a:fld>
            <a:endParaRPr lang="vi-VN"/>
          </a:p>
        </p:txBody>
      </p:sp>
    </p:spTree>
    <p:extLst>
      <p:ext uri="{BB962C8B-B14F-4D97-AF65-F5344CB8AC3E}">
        <p14:creationId xmlns:p14="http://schemas.microsoft.com/office/powerpoint/2010/main" val="4293982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10359-A854-44E6-9BC2-4412D9D3B6B4}" type="datetimeFigureOut">
              <a:rPr lang="vi-VN" smtClean="0"/>
              <a:t>04/10/15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A274F2B-02EB-4691-89B4-8139301AB947}" type="slidenum">
              <a:rPr lang="vi-VN" smtClean="0"/>
              <a:t>‹#›</a:t>
            </a:fld>
            <a:endParaRPr lang="vi-VN"/>
          </a:p>
        </p:txBody>
      </p:sp>
    </p:spTree>
    <p:extLst>
      <p:ext uri="{BB962C8B-B14F-4D97-AF65-F5344CB8AC3E}">
        <p14:creationId xmlns:p14="http://schemas.microsoft.com/office/powerpoint/2010/main" val="1841298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10359-A854-44E6-9BC2-4412D9D3B6B4}" type="datetimeFigureOut">
              <a:rPr lang="vi-VN" smtClean="0"/>
              <a:t>04/10/15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A274F2B-02EB-4691-89B4-8139301AB947}" type="slidenum">
              <a:rPr lang="vi-VN" smtClean="0"/>
              <a:t>‹#›</a:t>
            </a:fld>
            <a:endParaRPr lang="vi-VN"/>
          </a:p>
        </p:txBody>
      </p:sp>
    </p:spTree>
    <p:extLst>
      <p:ext uri="{BB962C8B-B14F-4D97-AF65-F5344CB8AC3E}">
        <p14:creationId xmlns:p14="http://schemas.microsoft.com/office/powerpoint/2010/main" val="305357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C10359-A854-44E6-9BC2-4412D9D3B6B4}" type="datetimeFigureOut">
              <a:rPr lang="vi-VN" smtClean="0"/>
              <a:t>04/10/15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A274F2B-02EB-4691-89B4-8139301AB947}" type="slidenum">
              <a:rPr lang="vi-VN" smtClean="0"/>
              <a:t>‹#›</a:t>
            </a:fld>
            <a:endParaRPr lang="vi-VN"/>
          </a:p>
        </p:txBody>
      </p:sp>
    </p:spTree>
    <p:extLst>
      <p:ext uri="{BB962C8B-B14F-4D97-AF65-F5344CB8AC3E}">
        <p14:creationId xmlns:p14="http://schemas.microsoft.com/office/powerpoint/2010/main" val="310512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C10359-A854-44E6-9BC2-4412D9D3B6B4}" type="datetimeFigureOut">
              <a:rPr lang="vi-VN" smtClean="0"/>
              <a:t>04/10/15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A274F2B-02EB-4691-89B4-8139301AB947}" type="slidenum">
              <a:rPr lang="vi-VN" smtClean="0"/>
              <a:t>‹#›</a:t>
            </a:fld>
            <a:endParaRPr lang="vi-VN"/>
          </a:p>
        </p:txBody>
      </p:sp>
    </p:spTree>
    <p:extLst>
      <p:ext uri="{BB962C8B-B14F-4D97-AF65-F5344CB8AC3E}">
        <p14:creationId xmlns:p14="http://schemas.microsoft.com/office/powerpoint/2010/main" val="47018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C10359-A854-44E6-9BC2-4412D9D3B6B4}" type="datetimeFigureOut">
              <a:rPr lang="vi-VN" smtClean="0"/>
              <a:t>04/10/15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A274F2B-02EB-4691-89B4-8139301AB947}" type="slidenum">
              <a:rPr lang="vi-VN" smtClean="0"/>
              <a:t>‹#›</a:t>
            </a:fld>
            <a:endParaRPr lang="vi-VN"/>
          </a:p>
        </p:txBody>
      </p:sp>
    </p:spTree>
    <p:extLst>
      <p:ext uri="{BB962C8B-B14F-4D97-AF65-F5344CB8AC3E}">
        <p14:creationId xmlns:p14="http://schemas.microsoft.com/office/powerpoint/2010/main" val="1450610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C10359-A854-44E6-9BC2-4412D9D3B6B4}" type="datetimeFigureOut">
              <a:rPr lang="vi-VN" smtClean="0"/>
              <a:t>04/10/15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A274F2B-02EB-4691-89B4-8139301AB947}" type="slidenum">
              <a:rPr lang="vi-VN" smtClean="0"/>
              <a:t>‹#›</a:t>
            </a:fld>
            <a:endParaRPr lang="vi-VN"/>
          </a:p>
        </p:txBody>
      </p:sp>
    </p:spTree>
    <p:extLst>
      <p:ext uri="{BB962C8B-B14F-4D97-AF65-F5344CB8AC3E}">
        <p14:creationId xmlns:p14="http://schemas.microsoft.com/office/powerpoint/2010/main" val="220845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C10359-A854-44E6-9BC2-4412D9D3B6B4}" type="datetimeFigureOut">
              <a:rPr lang="vi-VN" smtClean="0"/>
              <a:t>04/10/15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A274F2B-02EB-4691-89B4-8139301AB947}" type="slidenum">
              <a:rPr lang="vi-VN" smtClean="0"/>
              <a:t>‹#›</a:t>
            </a:fld>
            <a:endParaRPr lang="vi-VN"/>
          </a:p>
        </p:txBody>
      </p:sp>
    </p:spTree>
    <p:extLst>
      <p:ext uri="{BB962C8B-B14F-4D97-AF65-F5344CB8AC3E}">
        <p14:creationId xmlns:p14="http://schemas.microsoft.com/office/powerpoint/2010/main" val="2703060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10359-A854-44E6-9BC2-4412D9D3B6B4}" type="datetimeFigureOut">
              <a:rPr lang="vi-VN" smtClean="0"/>
              <a:t>04/10/15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A274F2B-02EB-4691-89B4-8139301AB947}" type="slidenum">
              <a:rPr lang="vi-VN" smtClean="0"/>
              <a:t>‹#›</a:t>
            </a:fld>
            <a:endParaRPr lang="vi-VN"/>
          </a:p>
        </p:txBody>
      </p:sp>
    </p:spTree>
    <p:extLst>
      <p:ext uri="{BB962C8B-B14F-4D97-AF65-F5344CB8AC3E}">
        <p14:creationId xmlns:p14="http://schemas.microsoft.com/office/powerpoint/2010/main" val="1765440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C10359-A854-44E6-9BC2-4412D9D3B6B4}" type="datetimeFigureOut">
              <a:rPr lang="vi-VN" smtClean="0"/>
              <a:t>04/10/15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A274F2B-02EB-4691-89B4-8139301AB947}" type="slidenum">
              <a:rPr lang="vi-VN" smtClean="0"/>
              <a:t>‹#›</a:t>
            </a:fld>
            <a:endParaRPr lang="vi-VN"/>
          </a:p>
        </p:txBody>
      </p:sp>
    </p:spTree>
    <p:extLst>
      <p:ext uri="{BB962C8B-B14F-4D97-AF65-F5344CB8AC3E}">
        <p14:creationId xmlns:p14="http://schemas.microsoft.com/office/powerpoint/2010/main" val="4198570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A274F2B-02EB-4691-89B4-8139301AB947}" type="slidenum">
              <a:rPr lang="vi-VN" smtClean="0"/>
              <a:t>‹#›</a:t>
            </a:fld>
            <a:endParaRPr lang="vi-VN"/>
          </a:p>
        </p:txBody>
      </p:sp>
      <p:sp>
        <p:nvSpPr>
          <p:cNvPr id="5" name="Date Placeholder 4"/>
          <p:cNvSpPr>
            <a:spLocks noGrp="1"/>
          </p:cNvSpPr>
          <p:nvPr>
            <p:ph type="dt" sz="half" idx="10"/>
          </p:nvPr>
        </p:nvSpPr>
        <p:spPr/>
        <p:txBody>
          <a:bodyPr/>
          <a:lstStyle/>
          <a:p>
            <a:fld id="{65C10359-A854-44E6-9BC2-4412D9D3B6B4}" type="datetimeFigureOut">
              <a:rPr lang="vi-VN" smtClean="0"/>
              <a:t>04/10/15</a:t>
            </a:fld>
            <a:endParaRPr lang="vi-VN"/>
          </a:p>
        </p:txBody>
      </p:sp>
    </p:spTree>
    <p:extLst>
      <p:ext uri="{BB962C8B-B14F-4D97-AF65-F5344CB8AC3E}">
        <p14:creationId xmlns:p14="http://schemas.microsoft.com/office/powerpoint/2010/main" val="114880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C10359-A854-44E6-9BC2-4412D9D3B6B4}" type="datetimeFigureOut">
              <a:rPr lang="vi-VN" smtClean="0"/>
              <a:t>04/10/15</a:t>
            </a:fld>
            <a:endParaRPr lang="vi-V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A274F2B-02EB-4691-89B4-8139301AB947}" type="slidenum">
              <a:rPr lang="vi-VN" smtClean="0"/>
              <a:t>‹#›</a:t>
            </a:fld>
            <a:endParaRPr lang="vi-VN"/>
          </a:p>
        </p:txBody>
      </p:sp>
    </p:spTree>
    <p:extLst>
      <p:ext uri="{BB962C8B-B14F-4D97-AF65-F5344CB8AC3E}">
        <p14:creationId xmlns:p14="http://schemas.microsoft.com/office/powerpoint/2010/main" val="103315046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G:\Bai%204%20-%20Cong-nghe-9\without%20words%20-%20x3.mp3" TargetMode="External"/><Relationship Id="rId5" Type="http://schemas.openxmlformats.org/officeDocument/2006/relationships/image" Target="../media/image2.gi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jpg"/><Relationship Id="rId4" Type="http://schemas.openxmlformats.org/officeDocument/2006/relationships/image" Target="../media/image15.png"/><Relationship Id="rId9"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4363989" y="350238"/>
            <a:ext cx="2333767"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5800" b="1" u="sng" dirty="0">
                <a:solidFill>
                  <a:srgbClr val="FF0000"/>
                </a:solidFill>
                <a:latin typeface="Times New Roman" panose="02020603050405020304" pitchFamily="18" charset="0"/>
              </a:rPr>
              <a:t>BÀI 4:</a:t>
            </a:r>
          </a:p>
        </p:txBody>
      </p:sp>
      <p:pic>
        <p:nvPicPr>
          <p:cNvPr id="2056" name="without words - x3.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524302" y="6343934"/>
            <a:ext cx="275230" cy="2752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7432" y="2190781"/>
            <a:ext cx="11857149" cy="2800767"/>
          </a:xfrm>
          <a:prstGeom prst="rect">
            <a:avLst/>
          </a:prstGeom>
          <a:noFill/>
        </p:spPr>
        <p:txBody>
          <a:bodyPr wrap="square" lIns="91440" tIns="45720" rIns="91440" bIns="45720">
            <a:spAutoFit/>
          </a:bodyPr>
          <a:lstStyle/>
          <a:p>
            <a:pPr algn="ctr"/>
            <a:r>
              <a:rPr lang="en-US" sz="88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AN TOÀN LAO ĐỘNG TRONG NẤU ĂN</a:t>
            </a:r>
            <a:endParaRPr lang="en-US" sz="8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6842" y="5411102"/>
            <a:ext cx="1208062" cy="120806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8043" y="5415285"/>
            <a:ext cx="1146959" cy="120387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532" y="5415285"/>
            <a:ext cx="1204131" cy="120413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8043" y="367882"/>
            <a:ext cx="1146959" cy="114753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532" y="367882"/>
            <a:ext cx="1204131" cy="1204131"/>
          </a:xfrm>
          <a:prstGeom prst="rect">
            <a:avLst/>
          </a:prstGeom>
        </p:spPr>
      </p:pic>
    </p:spTree>
    <p:extLst>
      <p:ext uri="{BB962C8B-B14F-4D97-AF65-F5344CB8AC3E}">
        <p14:creationId xmlns:p14="http://schemas.microsoft.com/office/powerpoint/2010/main" val="666129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054"/>
                                        </p:tgtEl>
                                        <p:attrNameLst>
                                          <p:attrName>style.color</p:attrName>
                                        </p:attrNameLst>
                                      </p:cBhvr>
                                      <p:to>
                                        <a:schemeClr val="accent2"/>
                                      </p:to>
                                    </p:animClr>
                                  </p:childTnLst>
                                </p:cTn>
                              </p:par>
                              <p:par>
                                <p:cTn id="7" presetID="1" presetClass="mediacall" presetSubtype="0" fill="hold" nodeType="withEffect">
                                  <p:stCondLst>
                                    <p:cond delay="0"/>
                                  </p:stCondLst>
                                  <p:childTnLst>
                                    <p:cmd type="call" cmd="playFrom(0.0)">
                                      <p:cBhvr>
                                        <p:cTn id="8" dur="1" fill="hold"/>
                                        <p:tgtEl>
                                          <p:spTgt spid="2056"/>
                                        </p:tgtEl>
                                      </p:cBhvr>
                                    </p:cmd>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iterate type="lt">
                                    <p:tmPct val="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0" end="0"/>
                                            </p:txEl>
                                          </p:spTgt>
                                        </p:tgtEl>
                                        <p:attrNameLst>
                                          <p:attrName>ppt_w</p:attrName>
                                        </p:attrNameLst>
                                      </p:cBhvr>
                                    </p:anim>
                                    <p:anim by="(#ppt_w*0.50)" calcmode="lin" valueType="num">
                                      <p:cBhvr>
                                        <p:cTn id="32" dur="500" decel="50000" autoRev="1" fill="hold">
                                          <p:stCondLst>
                                            <p:cond delay="0"/>
                                          </p:stCondLst>
                                        </p:cTn>
                                        <p:tgtEl>
                                          <p:spTgt spid="3">
                                            <p:txEl>
                                              <p:pRg st="0" end="0"/>
                                            </p:txEl>
                                          </p:spTgt>
                                        </p:tgtEl>
                                        <p:attrNameLst>
                                          <p:attrName>ppt_x</p:attrName>
                                        </p:attrNameLst>
                                      </p:cBhvr>
                                    </p:anim>
                                    <p:anim from="(-#ppt_h/2)" to="(#ppt_y)" calcmode="lin" valueType="num">
                                      <p:cBhvr>
                                        <p:cTn id="33" dur="1000" fill="hold">
                                          <p:stCondLst>
                                            <p:cond delay="0"/>
                                          </p:stCondLst>
                                        </p:cTn>
                                        <p:tgtEl>
                                          <p:spTgt spid="3">
                                            <p:txEl>
                                              <p:pRg st="0" end="0"/>
                                            </p:txEl>
                                          </p:spTgt>
                                        </p:tgtEl>
                                        <p:attrNameLst>
                                          <p:attrName>ppt_y</p:attrName>
                                        </p:attrNameLst>
                                      </p:cBhvr>
                                    </p:anim>
                                    <p:animRot by="21600000">
                                      <p:cBhvr>
                                        <p:cTn id="34"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numSld="15">
                <p:cTn id="35" fill="hold" display="0">
                  <p:stCondLst>
                    <p:cond delay="indefinite"/>
                  </p:stCondLst>
                  <p:endCondLst>
                    <p:cond evt="onPrev" delay="0">
                      <p:tgtEl>
                        <p:sldTgt/>
                      </p:tgtEl>
                    </p:cond>
                    <p:cond evt="onStopAudio" delay="0">
                      <p:tgtEl>
                        <p:sldTgt/>
                      </p:tgtEl>
                    </p:cond>
                  </p:endCondLst>
                </p:cTn>
                <p:tgtEl>
                  <p:spTgt spid="2056"/>
                </p:tgtEl>
              </p:cMediaNode>
            </p:audio>
          </p:childTnLst>
        </p:cTn>
      </p:par>
    </p:tnLst>
    <p:bldLst>
      <p:bldP spid="2054"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p:cNvSpPr>
          <p:nvPr>
            <p:ph type="body" idx="1"/>
          </p:nvPr>
        </p:nvSpPr>
        <p:spPr>
          <a:xfrm>
            <a:off x="174937" y="1485108"/>
            <a:ext cx="7162800" cy="762000"/>
          </a:xfrm>
        </p:spPr>
        <p:txBody>
          <a:bodyPr>
            <a:normAutofit/>
          </a:bodyPr>
          <a:lstStyle/>
          <a:p>
            <a:pPr>
              <a:buFont typeface="Wingdings" panose="05000000000000000000" pitchFamily="2" charset="2"/>
              <a:buChar char="v"/>
            </a:pPr>
            <a:r>
              <a:rPr lang="en-US" altLang="vi-VN" sz="2400" dirty="0" smtClean="0">
                <a:latin typeface="Times New Roman" panose="02020603050405020304" pitchFamily="18" charset="0"/>
              </a:rPr>
              <a:t> </a:t>
            </a:r>
            <a:r>
              <a:rPr lang="en-US" altLang="vi-VN" sz="2400" i="1" dirty="0" smtClean="0">
                <a:latin typeface="Times New Roman" panose="02020603050405020304" pitchFamily="18" charset="0"/>
              </a:rPr>
              <a:t>Dụng cụ, thiết bị dùng điện</a:t>
            </a:r>
            <a:endParaRPr lang="en-US" altLang="vi-VN" sz="2400" b="1" i="1" u="sng" dirty="0" smtClean="0">
              <a:latin typeface="Times New Roman" panose="02020603050405020304" pitchFamily="18" charset="0"/>
            </a:endParaRPr>
          </a:p>
          <a:p>
            <a:pPr>
              <a:buFont typeface="Arial" panose="020B0604020202020204" pitchFamily="34" charset="0"/>
              <a:buNone/>
            </a:pPr>
            <a:endParaRPr lang="en-US" altLang="vi-VN" sz="2400" dirty="0" smtClean="0"/>
          </a:p>
        </p:txBody>
      </p:sp>
      <p:sp>
        <p:nvSpPr>
          <p:cNvPr id="23557" name="Rectangle 5"/>
          <p:cNvSpPr>
            <a:spLocks noGrp="1"/>
          </p:cNvSpPr>
          <p:nvPr>
            <p:ph type="title"/>
          </p:nvPr>
        </p:nvSpPr>
        <p:spPr>
          <a:xfrm>
            <a:off x="174937" y="26607"/>
            <a:ext cx="9097851" cy="1371600"/>
          </a:xfrm>
          <a:noFill/>
          <a:ln w="38100" cmpd="dbl">
            <a:solidFill>
              <a:schemeClr val="bg1"/>
            </a:solidFill>
            <a:miter lim="800000"/>
            <a:headEnd/>
            <a:tailEnd/>
          </a:ln>
        </p:spPr>
        <p:txBody>
          <a:bodyPr/>
          <a:lstStyle/>
          <a:p>
            <a:r>
              <a:rPr lang="en-US" altLang="vi-VN" b="1" dirty="0" smtClean="0">
                <a:solidFill>
                  <a:schemeClr val="accent2">
                    <a:lumMod val="75000"/>
                  </a:schemeClr>
                </a:solidFill>
                <a:latin typeface="Times New Roman" panose="02020603050405020304" pitchFamily="18" charset="0"/>
              </a:rPr>
              <a:t>I. AN TOÀN LAO ĐỘNG TRONG NẤU ĂN</a:t>
            </a:r>
          </a:p>
        </p:txBody>
      </p:sp>
      <p:pic>
        <p:nvPicPr>
          <p:cNvPr id="23558" name="Picture 6" descr="bep-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343401"/>
            <a:ext cx="3556000" cy="22510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560" name="Picture 8" descr="lo-nu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209801"/>
            <a:ext cx="3276600" cy="28178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61" name="Text Box 9"/>
          <p:cNvSpPr txBox="1">
            <a:spLocks noChangeArrowheads="1"/>
          </p:cNvSpPr>
          <p:nvPr/>
        </p:nvSpPr>
        <p:spPr bwMode="auto">
          <a:xfrm>
            <a:off x="6858000" y="2895601"/>
            <a:ext cx="26670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500" b="1" i="1">
                <a:latin typeface="Times New Roman" panose="02020603050405020304" pitchFamily="18" charset="0"/>
                <a:sym typeface="Wingdings 2" panose="05020102010507070707" pitchFamily="18" charset="2"/>
              </a:rPr>
              <a:t> </a:t>
            </a:r>
            <a:r>
              <a:rPr lang="en-US" altLang="vi-VN" sz="2500" b="1" i="1">
                <a:latin typeface="Times New Roman" panose="02020603050405020304" pitchFamily="18" charset="0"/>
              </a:rPr>
              <a:t>LÒ NƯỚNG</a:t>
            </a:r>
          </a:p>
        </p:txBody>
      </p:sp>
      <p:sp>
        <p:nvSpPr>
          <p:cNvPr id="23562" name="Text Box 10"/>
          <p:cNvSpPr txBox="1">
            <a:spLocks noChangeArrowheads="1"/>
          </p:cNvSpPr>
          <p:nvPr/>
        </p:nvSpPr>
        <p:spPr bwMode="auto">
          <a:xfrm>
            <a:off x="4191000" y="5562601"/>
            <a:ext cx="2362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500" b="1" i="1">
                <a:latin typeface="Times New Roman" panose="02020603050405020304" pitchFamily="18" charset="0"/>
              </a:rPr>
              <a:t>BẾP GA </a:t>
            </a:r>
            <a:r>
              <a:rPr lang="en-US" altLang="vi-VN" sz="2500" b="1" i="1">
                <a:latin typeface="Times New Roman" panose="02020603050405020304" pitchFamily="18" charset="0"/>
                <a:sym typeface="Wingdings 2" panose="05020102010507070707" pitchFamily="18" charset="2"/>
              </a:rPr>
              <a:t></a:t>
            </a:r>
          </a:p>
        </p:txBody>
      </p:sp>
      <p:pic>
        <p:nvPicPr>
          <p:cNvPr id="23563" name="Picture 11" descr="noi-com-die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209801"/>
            <a:ext cx="3200400" cy="31972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564" name="Picture 12" descr="noi-com-di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209800"/>
            <a:ext cx="3378200" cy="3200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65" name="Text Box 13"/>
          <p:cNvSpPr txBox="1">
            <a:spLocks noChangeArrowheads="1"/>
          </p:cNvSpPr>
          <p:nvPr/>
        </p:nvSpPr>
        <p:spPr bwMode="auto">
          <a:xfrm>
            <a:off x="5562600" y="5638801"/>
            <a:ext cx="3124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500" b="1" i="1">
                <a:latin typeface="Times New Roman" panose="02020603050405020304" pitchFamily="18" charset="0"/>
              </a:rPr>
              <a:t>NỒI CƠM ĐIỆN</a:t>
            </a:r>
          </a:p>
        </p:txBody>
      </p:sp>
      <p:pic>
        <p:nvPicPr>
          <p:cNvPr id="23566" name="Picture 14" descr="phich-nuoc-dien-2"/>
          <p:cNvPicPr>
            <a:picLocks noChangeAspect="1" noChangeArrowheads="1"/>
          </p:cNvPicPr>
          <p:nvPr/>
        </p:nvPicPr>
        <p:blipFill>
          <a:blip r:embed="rId6">
            <a:extLst>
              <a:ext uri="{28A0092B-C50C-407E-A947-70E740481C1C}">
                <a14:useLocalDpi xmlns:a14="http://schemas.microsoft.com/office/drawing/2010/main" val="0"/>
              </a:ext>
            </a:extLst>
          </a:blip>
          <a:srcRect l="10869"/>
          <a:stretch>
            <a:fillRect/>
          </a:stretch>
        </p:blipFill>
        <p:spPr bwMode="auto">
          <a:xfrm>
            <a:off x="3276600" y="2362200"/>
            <a:ext cx="3124200" cy="3733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567" name="Picture 15" descr="phich-nuoc-di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2438400"/>
            <a:ext cx="3295650" cy="36576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68" name="Text Box 16"/>
          <p:cNvSpPr txBox="1">
            <a:spLocks noChangeArrowheads="1"/>
          </p:cNvSpPr>
          <p:nvPr/>
        </p:nvSpPr>
        <p:spPr bwMode="auto">
          <a:xfrm>
            <a:off x="5181600" y="6248401"/>
            <a:ext cx="3124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500" b="1" i="1">
                <a:latin typeface="Times New Roman" panose="02020603050405020304" pitchFamily="18" charset="0"/>
              </a:rPr>
              <a:t>PHÍCH NƯỚC ĐIỆN</a:t>
            </a:r>
          </a:p>
        </p:txBody>
      </p:sp>
      <p:pic>
        <p:nvPicPr>
          <p:cNvPr id="23570" name="Picture 18" descr="am-die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2286000"/>
            <a:ext cx="3505200" cy="3810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71" name="Text Box 19"/>
          <p:cNvSpPr txBox="1">
            <a:spLocks noChangeArrowheads="1"/>
          </p:cNvSpPr>
          <p:nvPr/>
        </p:nvSpPr>
        <p:spPr bwMode="auto">
          <a:xfrm>
            <a:off x="3505200" y="2514601"/>
            <a:ext cx="2971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500" b="1" i="1">
                <a:latin typeface="Times New Roman" panose="02020603050405020304" pitchFamily="18" charset="0"/>
              </a:rPr>
              <a:t>Ấm điện</a:t>
            </a:r>
          </a:p>
        </p:txBody>
      </p:sp>
      <p:pic>
        <p:nvPicPr>
          <p:cNvPr id="23572" name="Picture 20" descr="may-danh-tru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2286000"/>
            <a:ext cx="3733800" cy="3810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73" name="Text Box 21"/>
          <p:cNvSpPr txBox="1">
            <a:spLocks noChangeArrowheads="1"/>
          </p:cNvSpPr>
          <p:nvPr/>
        </p:nvSpPr>
        <p:spPr bwMode="auto">
          <a:xfrm>
            <a:off x="8915400" y="4648201"/>
            <a:ext cx="12954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500" b="1" i="1">
                <a:latin typeface="Times New Roman" panose="02020603050405020304" pitchFamily="18" charset="0"/>
              </a:rPr>
              <a:t>MÁY ĐÁNH TRỨNG</a:t>
            </a:r>
          </a:p>
        </p:txBody>
      </p:sp>
      <p:pic>
        <p:nvPicPr>
          <p:cNvPr id="23574"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71699" y="2122900"/>
            <a:ext cx="87192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338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autoRev="1" fill="hold" grpId="0" nodeType="clickEffect">
                                  <p:stCondLst>
                                    <p:cond delay="0"/>
                                  </p:stCondLst>
                                  <p:childTnLst>
                                    <p:animScale>
                                      <p:cBhvr>
                                        <p:cTn id="6" dur="449" fill="hold">
                                          <p:stCondLst>
                                            <p:cond delay="0"/>
                                          </p:stCondLst>
                                        </p:cTn>
                                        <p:tgtEl>
                                          <p:spTgt spid="23557"/>
                                        </p:tgtEl>
                                      </p:cBhvr>
                                      <p:to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nodeType="click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anim calcmode="lin" valueType="num">
                                      <p:cBhvr>
                                        <p:cTn id="11" dur="5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3555">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23555">
                                            <p:txEl>
                                              <p:pRg st="0" end="0"/>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23560"/>
                                        </p:tgtEl>
                                        <p:attrNameLst>
                                          <p:attrName>style.visibility</p:attrName>
                                        </p:attrNameLst>
                                      </p:cBhvr>
                                      <p:to>
                                        <p:strVal val="visible"/>
                                      </p:to>
                                    </p:set>
                                    <p:animEffect transition="in" filter="dissolve">
                                      <p:cBhvr>
                                        <p:cTn id="16" dur="500"/>
                                        <p:tgtEl>
                                          <p:spTgt spid="23560"/>
                                        </p:tgtEl>
                                      </p:cBhvr>
                                    </p:animEffect>
                                  </p:childTnLst>
                                </p:cTn>
                              </p:par>
                              <p:par>
                                <p:cTn id="17" presetID="9" presetClass="entr" presetSubtype="0" fill="hold" nodeType="withEffect">
                                  <p:stCondLst>
                                    <p:cond delay="0"/>
                                  </p:stCondLst>
                                  <p:childTnLst>
                                    <p:set>
                                      <p:cBhvr>
                                        <p:cTn id="18" dur="1" fill="hold">
                                          <p:stCondLst>
                                            <p:cond delay="0"/>
                                          </p:stCondLst>
                                        </p:cTn>
                                        <p:tgtEl>
                                          <p:spTgt spid="23558"/>
                                        </p:tgtEl>
                                        <p:attrNameLst>
                                          <p:attrName>style.visibility</p:attrName>
                                        </p:attrNameLst>
                                      </p:cBhvr>
                                      <p:to>
                                        <p:strVal val="visible"/>
                                      </p:to>
                                    </p:set>
                                    <p:animEffect transition="in" filter="dissolve">
                                      <p:cBhvr>
                                        <p:cTn id="19" dur="500"/>
                                        <p:tgtEl>
                                          <p:spTgt spid="2355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3561"/>
                                        </p:tgtEl>
                                        <p:attrNameLst>
                                          <p:attrName>style.visibility</p:attrName>
                                        </p:attrNameLst>
                                      </p:cBhvr>
                                      <p:to>
                                        <p:strVal val="visible"/>
                                      </p:to>
                                    </p:set>
                                    <p:animEffect transition="in" filter="dissolve">
                                      <p:cBhvr>
                                        <p:cTn id="22" dur="500"/>
                                        <p:tgtEl>
                                          <p:spTgt spid="2356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3562"/>
                                        </p:tgtEl>
                                        <p:attrNameLst>
                                          <p:attrName>style.visibility</p:attrName>
                                        </p:attrNameLst>
                                      </p:cBhvr>
                                      <p:to>
                                        <p:strVal val="visible"/>
                                      </p:to>
                                    </p:set>
                                    <p:animEffect transition="in" filter="dissolve">
                                      <p:cBhvr>
                                        <p:cTn id="25" dur="500"/>
                                        <p:tgtEl>
                                          <p:spTgt spid="2356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xit" presetSubtype="10" fill="hold" nodeType="clickEffect">
                                  <p:stCondLst>
                                    <p:cond delay="0"/>
                                  </p:stCondLst>
                                  <p:childTnLst>
                                    <p:animEffect transition="out" filter="checkerboard(across)">
                                      <p:cBhvr>
                                        <p:cTn id="29" dur="500"/>
                                        <p:tgtEl>
                                          <p:spTgt spid="23560"/>
                                        </p:tgtEl>
                                      </p:cBhvr>
                                    </p:animEffect>
                                    <p:set>
                                      <p:cBhvr>
                                        <p:cTn id="30" dur="1" fill="hold">
                                          <p:stCondLst>
                                            <p:cond delay="499"/>
                                          </p:stCondLst>
                                        </p:cTn>
                                        <p:tgtEl>
                                          <p:spTgt spid="23560"/>
                                        </p:tgtEl>
                                        <p:attrNameLst>
                                          <p:attrName>style.visibility</p:attrName>
                                        </p:attrNameLst>
                                      </p:cBhvr>
                                      <p:to>
                                        <p:strVal val="hidden"/>
                                      </p:to>
                                    </p:set>
                                  </p:childTnLst>
                                </p:cTn>
                              </p:par>
                              <p:par>
                                <p:cTn id="31" presetID="5" presetClass="exit" presetSubtype="10" fill="hold" nodeType="withEffect">
                                  <p:stCondLst>
                                    <p:cond delay="0"/>
                                  </p:stCondLst>
                                  <p:childTnLst>
                                    <p:animEffect transition="out" filter="checkerboard(across)">
                                      <p:cBhvr>
                                        <p:cTn id="32" dur="500"/>
                                        <p:tgtEl>
                                          <p:spTgt spid="23558"/>
                                        </p:tgtEl>
                                      </p:cBhvr>
                                    </p:animEffect>
                                    <p:set>
                                      <p:cBhvr>
                                        <p:cTn id="33" dur="1" fill="hold">
                                          <p:stCondLst>
                                            <p:cond delay="499"/>
                                          </p:stCondLst>
                                        </p:cTn>
                                        <p:tgtEl>
                                          <p:spTgt spid="23558"/>
                                        </p:tgtEl>
                                        <p:attrNameLst>
                                          <p:attrName>style.visibility</p:attrName>
                                        </p:attrNameLst>
                                      </p:cBhvr>
                                      <p:to>
                                        <p:strVal val="hidden"/>
                                      </p:to>
                                    </p:set>
                                  </p:childTnLst>
                                </p:cTn>
                              </p:par>
                              <p:par>
                                <p:cTn id="34" presetID="5" presetClass="exit" presetSubtype="10" fill="hold" grpId="1" nodeType="withEffect">
                                  <p:stCondLst>
                                    <p:cond delay="0"/>
                                  </p:stCondLst>
                                  <p:childTnLst>
                                    <p:animEffect transition="out" filter="checkerboard(across)">
                                      <p:cBhvr>
                                        <p:cTn id="35" dur="500"/>
                                        <p:tgtEl>
                                          <p:spTgt spid="23562"/>
                                        </p:tgtEl>
                                      </p:cBhvr>
                                    </p:animEffect>
                                    <p:set>
                                      <p:cBhvr>
                                        <p:cTn id="36" dur="1" fill="hold">
                                          <p:stCondLst>
                                            <p:cond delay="499"/>
                                          </p:stCondLst>
                                        </p:cTn>
                                        <p:tgtEl>
                                          <p:spTgt spid="23562"/>
                                        </p:tgtEl>
                                        <p:attrNameLst>
                                          <p:attrName>style.visibility</p:attrName>
                                        </p:attrNameLst>
                                      </p:cBhvr>
                                      <p:to>
                                        <p:strVal val="hidden"/>
                                      </p:to>
                                    </p:set>
                                  </p:childTnLst>
                                </p:cTn>
                              </p:par>
                              <p:par>
                                <p:cTn id="37" presetID="5" presetClass="exit" presetSubtype="10" fill="hold" grpId="1" nodeType="withEffect">
                                  <p:stCondLst>
                                    <p:cond delay="0"/>
                                  </p:stCondLst>
                                  <p:childTnLst>
                                    <p:animEffect transition="out" filter="checkerboard(across)">
                                      <p:cBhvr>
                                        <p:cTn id="38" dur="500"/>
                                        <p:tgtEl>
                                          <p:spTgt spid="23561"/>
                                        </p:tgtEl>
                                      </p:cBhvr>
                                    </p:animEffect>
                                    <p:set>
                                      <p:cBhvr>
                                        <p:cTn id="39" dur="1" fill="hold">
                                          <p:stCondLst>
                                            <p:cond delay="499"/>
                                          </p:stCondLst>
                                        </p:cTn>
                                        <p:tgtEl>
                                          <p:spTgt spid="23561"/>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1" presetClass="entr" presetSubtype="4" fill="hold" nodeType="clickEffect">
                                  <p:stCondLst>
                                    <p:cond delay="0"/>
                                  </p:stCondLst>
                                  <p:childTnLst>
                                    <p:set>
                                      <p:cBhvr>
                                        <p:cTn id="43" dur="1" fill="hold">
                                          <p:stCondLst>
                                            <p:cond delay="0"/>
                                          </p:stCondLst>
                                        </p:cTn>
                                        <p:tgtEl>
                                          <p:spTgt spid="23563"/>
                                        </p:tgtEl>
                                        <p:attrNameLst>
                                          <p:attrName>style.visibility</p:attrName>
                                        </p:attrNameLst>
                                      </p:cBhvr>
                                      <p:to>
                                        <p:strVal val="visible"/>
                                      </p:to>
                                    </p:set>
                                    <p:animEffect transition="in" filter="wheel(4)">
                                      <p:cBhvr>
                                        <p:cTn id="44" dur="500"/>
                                        <p:tgtEl>
                                          <p:spTgt spid="23563"/>
                                        </p:tgtEl>
                                      </p:cBhvr>
                                    </p:animEffect>
                                  </p:childTnLst>
                                </p:cTn>
                              </p:par>
                              <p:par>
                                <p:cTn id="45" presetID="21" presetClass="entr" presetSubtype="4" fill="hold" nodeType="withEffect">
                                  <p:stCondLst>
                                    <p:cond delay="0"/>
                                  </p:stCondLst>
                                  <p:childTnLst>
                                    <p:set>
                                      <p:cBhvr>
                                        <p:cTn id="46" dur="1" fill="hold">
                                          <p:stCondLst>
                                            <p:cond delay="0"/>
                                          </p:stCondLst>
                                        </p:cTn>
                                        <p:tgtEl>
                                          <p:spTgt spid="23564"/>
                                        </p:tgtEl>
                                        <p:attrNameLst>
                                          <p:attrName>style.visibility</p:attrName>
                                        </p:attrNameLst>
                                      </p:cBhvr>
                                      <p:to>
                                        <p:strVal val="visible"/>
                                      </p:to>
                                    </p:set>
                                    <p:animEffect transition="in" filter="wheel(4)">
                                      <p:cBhvr>
                                        <p:cTn id="47" dur="500"/>
                                        <p:tgtEl>
                                          <p:spTgt spid="23564"/>
                                        </p:tgtEl>
                                      </p:cBhvr>
                                    </p:animEffect>
                                  </p:childTnLst>
                                </p:cTn>
                              </p:par>
                              <p:par>
                                <p:cTn id="48" presetID="21" presetClass="entr" presetSubtype="4" fill="hold" grpId="0" nodeType="withEffect">
                                  <p:stCondLst>
                                    <p:cond delay="0"/>
                                  </p:stCondLst>
                                  <p:childTnLst>
                                    <p:set>
                                      <p:cBhvr>
                                        <p:cTn id="49" dur="1" fill="hold">
                                          <p:stCondLst>
                                            <p:cond delay="0"/>
                                          </p:stCondLst>
                                        </p:cTn>
                                        <p:tgtEl>
                                          <p:spTgt spid="23565"/>
                                        </p:tgtEl>
                                        <p:attrNameLst>
                                          <p:attrName>style.visibility</p:attrName>
                                        </p:attrNameLst>
                                      </p:cBhvr>
                                      <p:to>
                                        <p:strVal val="visible"/>
                                      </p:to>
                                    </p:set>
                                    <p:animEffect transition="in" filter="wheel(4)">
                                      <p:cBhvr>
                                        <p:cTn id="50" dur="500"/>
                                        <p:tgtEl>
                                          <p:spTgt spid="2356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xit" presetSubtype="10" fill="hold" nodeType="clickEffect">
                                  <p:stCondLst>
                                    <p:cond delay="0"/>
                                  </p:stCondLst>
                                  <p:childTnLst>
                                    <p:animEffect transition="out" filter="checkerboard(across)">
                                      <p:cBhvr>
                                        <p:cTn id="54" dur="500"/>
                                        <p:tgtEl>
                                          <p:spTgt spid="23563"/>
                                        </p:tgtEl>
                                      </p:cBhvr>
                                    </p:animEffect>
                                    <p:set>
                                      <p:cBhvr>
                                        <p:cTn id="55" dur="1" fill="hold">
                                          <p:stCondLst>
                                            <p:cond delay="499"/>
                                          </p:stCondLst>
                                        </p:cTn>
                                        <p:tgtEl>
                                          <p:spTgt spid="23563"/>
                                        </p:tgtEl>
                                        <p:attrNameLst>
                                          <p:attrName>style.visibility</p:attrName>
                                        </p:attrNameLst>
                                      </p:cBhvr>
                                      <p:to>
                                        <p:strVal val="hidden"/>
                                      </p:to>
                                    </p:set>
                                  </p:childTnLst>
                                </p:cTn>
                              </p:par>
                              <p:par>
                                <p:cTn id="56" presetID="5" presetClass="exit" presetSubtype="10" fill="hold" nodeType="withEffect">
                                  <p:stCondLst>
                                    <p:cond delay="0"/>
                                  </p:stCondLst>
                                  <p:childTnLst>
                                    <p:animEffect transition="out" filter="checkerboard(across)">
                                      <p:cBhvr>
                                        <p:cTn id="57" dur="500"/>
                                        <p:tgtEl>
                                          <p:spTgt spid="23564"/>
                                        </p:tgtEl>
                                      </p:cBhvr>
                                    </p:animEffect>
                                    <p:set>
                                      <p:cBhvr>
                                        <p:cTn id="58" dur="1" fill="hold">
                                          <p:stCondLst>
                                            <p:cond delay="499"/>
                                          </p:stCondLst>
                                        </p:cTn>
                                        <p:tgtEl>
                                          <p:spTgt spid="23564"/>
                                        </p:tgtEl>
                                        <p:attrNameLst>
                                          <p:attrName>style.visibility</p:attrName>
                                        </p:attrNameLst>
                                      </p:cBhvr>
                                      <p:to>
                                        <p:strVal val="hidden"/>
                                      </p:to>
                                    </p:set>
                                  </p:childTnLst>
                                </p:cTn>
                              </p:par>
                              <p:par>
                                <p:cTn id="59" presetID="5" presetClass="exit" presetSubtype="10" fill="hold" grpId="1" nodeType="withEffect">
                                  <p:stCondLst>
                                    <p:cond delay="0"/>
                                  </p:stCondLst>
                                  <p:childTnLst>
                                    <p:animEffect transition="out" filter="checkerboard(across)">
                                      <p:cBhvr>
                                        <p:cTn id="60" dur="500"/>
                                        <p:tgtEl>
                                          <p:spTgt spid="23565"/>
                                        </p:tgtEl>
                                      </p:cBhvr>
                                    </p:animEffect>
                                    <p:set>
                                      <p:cBhvr>
                                        <p:cTn id="61" dur="1" fill="hold">
                                          <p:stCondLst>
                                            <p:cond delay="499"/>
                                          </p:stCondLst>
                                        </p:cTn>
                                        <p:tgtEl>
                                          <p:spTgt spid="23565"/>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2" presetClass="entr" presetSubtype="2" fill="hold" nodeType="clickEffect">
                                  <p:stCondLst>
                                    <p:cond delay="0"/>
                                  </p:stCondLst>
                                  <p:childTnLst>
                                    <p:set>
                                      <p:cBhvr>
                                        <p:cTn id="65" dur="1" fill="hold">
                                          <p:stCondLst>
                                            <p:cond delay="0"/>
                                          </p:stCondLst>
                                        </p:cTn>
                                        <p:tgtEl>
                                          <p:spTgt spid="23566"/>
                                        </p:tgtEl>
                                        <p:attrNameLst>
                                          <p:attrName>style.visibility</p:attrName>
                                        </p:attrNameLst>
                                      </p:cBhvr>
                                      <p:to>
                                        <p:strVal val="visible"/>
                                      </p:to>
                                    </p:set>
                                    <p:animEffect transition="in" filter="slide(fromRight)">
                                      <p:cBhvr>
                                        <p:cTn id="66" dur="500"/>
                                        <p:tgtEl>
                                          <p:spTgt spid="23566"/>
                                        </p:tgtEl>
                                      </p:cBhvr>
                                    </p:animEffect>
                                  </p:childTnLst>
                                </p:cTn>
                              </p:par>
                              <p:par>
                                <p:cTn id="67" presetID="12" presetClass="entr" presetSubtype="2" fill="hold" nodeType="withEffect">
                                  <p:stCondLst>
                                    <p:cond delay="0"/>
                                  </p:stCondLst>
                                  <p:childTnLst>
                                    <p:set>
                                      <p:cBhvr>
                                        <p:cTn id="68" dur="1" fill="hold">
                                          <p:stCondLst>
                                            <p:cond delay="0"/>
                                          </p:stCondLst>
                                        </p:cTn>
                                        <p:tgtEl>
                                          <p:spTgt spid="23567"/>
                                        </p:tgtEl>
                                        <p:attrNameLst>
                                          <p:attrName>style.visibility</p:attrName>
                                        </p:attrNameLst>
                                      </p:cBhvr>
                                      <p:to>
                                        <p:strVal val="visible"/>
                                      </p:to>
                                    </p:set>
                                    <p:animEffect transition="in" filter="slide(fromRight)">
                                      <p:cBhvr>
                                        <p:cTn id="69" dur="500"/>
                                        <p:tgtEl>
                                          <p:spTgt spid="23567"/>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23568"/>
                                        </p:tgtEl>
                                        <p:attrNameLst>
                                          <p:attrName>style.visibility</p:attrName>
                                        </p:attrNameLst>
                                      </p:cBhvr>
                                      <p:to>
                                        <p:strVal val="visible"/>
                                      </p:to>
                                    </p:set>
                                    <p:animEffect transition="in" filter="slide(fromBottom)">
                                      <p:cBhvr>
                                        <p:cTn id="72" dur="500"/>
                                        <p:tgtEl>
                                          <p:spTgt spid="2356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xit" presetSubtype="2" fill="hold" grpId="1" nodeType="clickEffect">
                                  <p:stCondLst>
                                    <p:cond delay="0"/>
                                  </p:stCondLst>
                                  <p:childTnLst>
                                    <p:anim calcmode="lin" valueType="num">
                                      <p:cBhvr additive="base">
                                        <p:cTn id="76" dur="500"/>
                                        <p:tgtEl>
                                          <p:spTgt spid="23568"/>
                                        </p:tgtEl>
                                        <p:attrNameLst>
                                          <p:attrName>ppt_x</p:attrName>
                                        </p:attrNameLst>
                                      </p:cBhvr>
                                      <p:tavLst>
                                        <p:tav tm="0">
                                          <p:val>
                                            <p:strVal val="ppt_x"/>
                                          </p:val>
                                        </p:tav>
                                        <p:tav tm="100000">
                                          <p:val>
                                            <p:strVal val="1+ppt_w/2"/>
                                          </p:val>
                                        </p:tav>
                                      </p:tavLst>
                                    </p:anim>
                                    <p:anim calcmode="lin" valueType="num">
                                      <p:cBhvr additive="base">
                                        <p:cTn id="77" dur="500"/>
                                        <p:tgtEl>
                                          <p:spTgt spid="23568"/>
                                        </p:tgtEl>
                                        <p:attrNameLst>
                                          <p:attrName>ppt_y</p:attrName>
                                        </p:attrNameLst>
                                      </p:cBhvr>
                                      <p:tavLst>
                                        <p:tav tm="0">
                                          <p:val>
                                            <p:strVal val="ppt_y"/>
                                          </p:val>
                                        </p:tav>
                                        <p:tav tm="100000">
                                          <p:val>
                                            <p:strVal val="ppt_y"/>
                                          </p:val>
                                        </p:tav>
                                      </p:tavLst>
                                    </p:anim>
                                    <p:set>
                                      <p:cBhvr>
                                        <p:cTn id="78" dur="1" fill="hold">
                                          <p:stCondLst>
                                            <p:cond delay="499"/>
                                          </p:stCondLst>
                                        </p:cTn>
                                        <p:tgtEl>
                                          <p:spTgt spid="23568"/>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8" fill="hold" nodeType="clickEffect">
                                  <p:stCondLst>
                                    <p:cond delay="0"/>
                                  </p:stCondLst>
                                  <p:childTnLst>
                                    <p:set>
                                      <p:cBhvr>
                                        <p:cTn id="82" dur="1" fill="hold">
                                          <p:stCondLst>
                                            <p:cond delay="0"/>
                                          </p:stCondLst>
                                        </p:cTn>
                                        <p:tgtEl>
                                          <p:spTgt spid="23570"/>
                                        </p:tgtEl>
                                        <p:attrNameLst>
                                          <p:attrName>style.visibility</p:attrName>
                                        </p:attrNameLst>
                                      </p:cBhvr>
                                      <p:to>
                                        <p:strVal val="visible"/>
                                      </p:to>
                                    </p:set>
                                    <p:anim calcmode="lin" valueType="num">
                                      <p:cBhvr additive="base">
                                        <p:cTn id="83" dur="500" fill="hold"/>
                                        <p:tgtEl>
                                          <p:spTgt spid="23570"/>
                                        </p:tgtEl>
                                        <p:attrNameLst>
                                          <p:attrName>ppt_x</p:attrName>
                                        </p:attrNameLst>
                                      </p:cBhvr>
                                      <p:tavLst>
                                        <p:tav tm="0">
                                          <p:val>
                                            <p:strVal val="0-#ppt_w/2"/>
                                          </p:val>
                                        </p:tav>
                                        <p:tav tm="100000">
                                          <p:val>
                                            <p:strVal val="#ppt_x"/>
                                          </p:val>
                                        </p:tav>
                                      </p:tavLst>
                                    </p:anim>
                                    <p:anim calcmode="lin" valueType="num">
                                      <p:cBhvr additive="base">
                                        <p:cTn id="84" dur="500" fill="hold"/>
                                        <p:tgtEl>
                                          <p:spTgt spid="23570"/>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3571"/>
                                        </p:tgtEl>
                                        <p:attrNameLst>
                                          <p:attrName>style.visibility</p:attrName>
                                        </p:attrNameLst>
                                      </p:cBhvr>
                                      <p:to>
                                        <p:strVal val="visible"/>
                                      </p:to>
                                    </p:set>
                                    <p:anim calcmode="lin" valueType="num">
                                      <p:cBhvr additive="base">
                                        <p:cTn id="87" dur="500" fill="hold"/>
                                        <p:tgtEl>
                                          <p:spTgt spid="23571"/>
                                        </p:tgtEl>
                                        <p:attrNameLst>
                                          <p:attrName>ppt_x</p:attrName>
                                        </p:attrNameLst>
                                      </p:cBhvr>
                                      <p:tavLst>
                                        <p:tav tm="0">
                                          <p:val>
                                            <p:strVal val="0-#ppt_w/2"/>
                                          </p:val>
                                        </p:tav>
                                        <p:tav tm="100000">
                                          <p:val>
                                            <p:strVal val="#ppt_x"/>
                                          </p:val>
                                        </p:tav>
                                      </p:tavLst>
                                    </p:anim>
                                    <p:anim calcmode="lin" valueType="num">
                                      <p:cBhvr additive="base">
                                        <p:cTn id="88" dur="500" fill="hold"/>
                                        <p:tgtEl>
                                          <p:spTgt spid="23571"/>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9" presetClass="entr" presetSubtype="0" fill="hold" nodeType="clickEffect">
                                  <p:stCondLst>
                                    <p:cond delay="0"/>
                                  </p:stCondLst>
                                  <p:childTnLst>
                                    <p:set>
                                      <p:cBhvr>
                                        <p:cTn id="92" dur="1" fill="hold">
                                          <p:stCondLst>
                                            <p:cond delay="0"/>
                                          </p:stCondLst>
                                        </p:cTn>
                                        <p:tgtEl>
                                          <p:spTgt spid="23572"/>
                                        </p:tgtEl>
                                        <p:attrNameLst>
                                          <p:attrName>style.visibility</p:attrName>
                                        </p:attrNameLst>
                                      </p:cBhvr>
                                      <p:to>
                                        <p:strVal val="visible"/>
                                      </p:to>
                                    </p:set>
                                    <p:animEffect transition="in" filter="dissolve">
                                      <p:cBhvr>
                                        <p:cTn id="93" dur="500"/>
                                        <p:tgtEl>
                                          <p:spTgt spid="23572"/>
                                        </p:tgtEl>
                                      </p:cBhvr>
                                    </p:animEffect>
                                  </p:childTnLst>
                                </p:cTn>
                              </p:par>
                              <p:par>
                                <p:cTn id="94" presetID="9" presetClass="entr" presetSubtype="0" fill="hold" nodeType="withEffect">
                                  <p:stCondLst>
                                    <p:cond delay="0"/>
                                  </p:stCondLst>
                                  <p:childTnLst>
                                    <p:set>
                                      <p:cBhvr>
                                        <p:cTn id="95" dur="1" fill="hold">
                                          <p:stCondLst>
                                            <p:cond delay="0"/>
                                          </p:stCondLst>
                                        </p:cTn>
                                        <p:tgtEl>
                                          <p:spTgt spid="23573">
                                            <p:txEl>
                                              <p:pRg st="0" end="0"/>
                                            </p:txEl>
                                          </p:spTgt>
                                        </p:tgtEl>
                                        <p:attrNameLst>
                                          <p:attrName>style.visibility</p:attrName>
                                        </p:attrNameLst>
                                      </p:cBhvr>
                                      <p:to>
                                        <p:strVal val="visible"/>
                                      </p:to>
                                    </p:set>
                                    <p:animEffect transition="in" filter="dissolve">
                                      <p:cBhvr>
                                        <p:cTn id="96" dur="500"/>
                                        <p:tgtEl>
                                          <p:spTgt spid="23573">
                                            <p:txEl>
                                              <p:pRg st="0" end="0"/>
                                            </p:txEl>
                                          </p:spTgt>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7" presetClass="entr" presetSubtype="2" fill="hold" nodeType="clickEffect">
                                  <p:stCondLst>
                                    <p:cond delay="0"/>
                                  </p:stCondLst>
                                  <p:childTnLst>
                                    <p:set>
                                      <p:cBhvr>
                                        <p:cTn id="100" dur="1" fill="hold">
                                          <p:stCondLst>
                                            <p:cond delay="0"/>
                                          </p:stCondLst>
                                        </p:cTn>
                                        <p:tgtEl>
                                          <p:spTgt spid="23574"/>
                                        </p:tgtEl>
                                        <p:attrNameLst>
                                          <p:attrName>style.visibility</p:attrName>
                                        </p:attrNameLst>
                                      </p:cBhvr>
                                      <p:to>
                                        <p:strVal val="visible"/>
                                      </p:to>
                                    </p:set>
                                    <p:anim calcmode="lin" valueType="num">
                                      <p:cBhvr additive="base">
                                        <p:cTn id="101" dur="500" fill="hold"/>
                                        <p:tgtEl>
                                          <p:spTgt spid="23574"/>
                                        </p:tgtEl>
                                        <p:attrNameLst>
                                          <p:attrName>ppt_x</p:attrName>
                                        </p:attrNameLst>
                                      </p:cBhvr>
                                      <p:tavLst>
                                        <p:tav tm="0">
                                          <p:val>
                                            <p:strVal val="1+#ppt_w/2"/>
                                          </p:val>
                                        </p:tav>
                                        <p:tav tm="100000">
                                          <p:val>
                                            <p:strVal val="#ppt_x"/>
                                          </p:val>
                                        </p:tav>
                                      </p:tavLst>
                                    </p:anim>
                                    <p:anim calcmode="lin" valueType="num">
                                      <p:cBhvr additive="base">
                                        <p:cTn id="102" dur="500" fill="hold"/>
                                        <p:tgtEl>
                                          <p:spTgt spid="235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61" grpId="0"/>
      <p:bldP spid="23561" grpId="1"/>
      <p:bldP spid="23562" grpId="0"/>
      <p:bldP spid="23562" grpId="1"/>
      <p:bldP spid="23565" grpId="0"/>
      <p:bldP spid="23565" grpId="1"/>
      <p:bldP spid="23568" grpId="0"/>
      <p:bldP spid="23568" grpId="1"/>
      <p:bldP spid="235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p:cNvSpPr>
          <p:nvPr>
            <p:ph type="body" idx="1"/>
          </p:nvPr>
        </p:nvSpPr>
        <p:spPr>
          <a:xfrm>
            <a:off x="321972" y="821186"/>
            <a:ext cx="9826580" cy="3880773"/>
          </a:xfrm>
        </p:spPr>
        <p:txBody>
          <a:bodyPr/>
          <a:lstStyle/>
          <a:p>
            <a:pPr>
              <a:buFont typeface="Arial" panose="020B0604020202020204" pitchFamily="34" charset="0"/>
              <a:buNone/>
            </a:pPr>
            <a:r>
              <a:rPr lang="en-US" altLang="vi-VN" sz="2800" b="1" i="1" u="sng" dirty="0" smtClean="0">
                <a:latin typeface="Times New Roman" panose="02020603050405020304" pitchFamily="18" charset="0"/>
              </a:rPr>
              <a:t>3. Nguyên nhân gây ra tai nạn trong nấu ăn</a:t>
            </a:r>
          </a:p>
          <a:p>
            <a:pPr>
              <a:buFontTx/>
              <a:buChar char="-"/>
            </a:pPr>
            <a:r>
              <a:rPr lang="en-US" altLang="vi-VN" sz="2400" dirty="0" smtClean="0">
                <a:latin typeface="Times New Roman" panose="02020603050405020304" pitchFamily="18" charset="0"/>
              </a:rPr>
              <a:t>Dùng dao, các dụng cụ sắc nhọn để cắt gọt xiên, hoặc đặt không đúng vị trí thích hợp;</a:t>
            </a:r>
          </a:p>
          <a:p>
            <a:pPr>
              <a:buFontTx/>
              <a:buNone/>
            </a:pPr>
            <a:r>
              <a:rPr lang="en-US" altLang="vi-VN" sz="2400" dirty="0" smtClean="0">
                <a:latin typeface="Times New Roman" panose="02020603050405020304" pitchFamily="18" charset="0"/>
              </a:rPr>
              <a:t>   Dao được xếp theo vị trí hợp lý:</a:t>
            </a:r>
          </a:p>
        </p:txBody>
      </p:sp>
      <p:sp>
        <p:nvSpPr>
          <p:cNvPr id="24580" name="Rectangle 4"/>
          <p:cNvSpPr>
            <a:spLocks noGrp="1"/>
          </p:cNvSpPr>
          <p:nvPr>
            <p:ph type="title"/>
          </p:nvPr>
        </p:nvSpPr>
        <p:spPr>
          <a:xfrm>
            <a:off x="321972" y="0"/>
            <a:ext cx="9126828" cy="1143000"/>
          </a:xfrm>
          <a:noFill/>
          <a:ln/>
          <a:extLst>
            <a:ext uri="{91240B29-F687-4F45-9708-019B960494DF}">
              <a14:hiddenLine xmlns:a14="http://schemas.microsoft.com/office/drawing/2010/main" w="38100" cmpd="dbl">
                <a:solidFill>
                  <a:schemeClr val="tx1"/>
                </a:solidFill>
                <a:miter lim="800000"/>
                <a:headEnd/>
                <a:tailEnd/>
              </a14:hiddenLine>
            </a:ext>
          </a:extLst>
        </p:spPr>
        <p:txBody>
          <a:bodyPr>
            <a:normAutofit fontScale="90000"/>
          </a:bodyPr>
          <a:lstStyle/>
          <a:p>
            <a:r>
              <a:rPr lang="en-US" altLang="vi-VN" sz="4000" b="1" dirty="0">
                <a:solidFill>
                  <a:schemeClr val="accent2">
                    <a:lumMod val="75000"/>
                  </a:schemeClr>
                </a:solidFill>
                <a:latin typeface="Times New Roman" panose="02020603050405020304" pitchFamily="18" charset="0"/>
              </a:rPr>
              <a:t>I. AN TOÀN LAO ĐỘNG TRONG NẤU ĂN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758" y="2999867"/>
            <a:ext cx="2786489" cy="34041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386" y="2761572"/>
            <a:ext cx="5725235" cy="3276600"/>
          </a:xfrm>
          <a:prstGeom prst="rect">
            <a:avLst/>
          </a:prstGeom>
        </p:spPr>
      </p:pic>
    </p:spTree>
    <p:extLst>
      <p:ext uri="{BB962C8B-B14F-4D97-AF65-F5344CB8AC3E}">
        <p14:creationId xmlns:p14="http://schemas.microsoft.com/office/powerpoint/2010/main" val="24369476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autoRev="1" fill="hold" grpId="0" nodeType="clickEffect">
                                  <p:stCondLst>
                                    <p:cond delay="0"/>
                                  </p:stCondLst>
                                  <p:childTnLst>
                                    <p:animScale>
                                      <p:cBhvr>
                                        <p:cTn id="6" dur="449" fill="hold">
                                          <p:stCondLst>
                                            <p:cond delay="0"/>
                                          </p:stCondLst>
                                        </p:cTn>
                                        <p:tgtEl>
                                          <p:spTgt spid="24580"/>
                                        </p:tgtEl>
                                      </p:cBhvr>
                                      <p:to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nodeType="click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anim calcmode="lin" valueType="num">
                                      <p:cBhvr>
                                        <p:cTn id="11" dur="500" fill="hold"/>
                                        <p:tgtEl>
                                          <p:spTgt spid="24579">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4579">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2457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24579">
                                            <p:txEl>
                                              <p:pRg st="1" end="1"/>
                                            </p:txEl>
                                          </p:spTgt>
                                        </p:tgtEl>
                                        <p:attrNameLst>
                                          <p:attrName>style.visibility</p:attrName>
                                        </p:attrNameLst>
                                      </p:cBhvr>
                                      <p:to>
                                        <p:strVal val="visible"/>
                                      </p:to>
                                    </p:set>
                                    <p:animEffect transition="in" filter="wipe(left)">
                                      <p:cBhvr>
                                        <p:cTn id="18" dur="500"/>
                                        <p:tgtEl>
                                          <p:spTgt spid="2457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xit" presetSubtype="2" fill="hold" nodeType="clickEffect">
                                  <p:stCondLst>
                                    <p:cond delay="0"/>
                                  </p:stCondLst>
                                  <p:childTnLst>
                                    <p:animEffect transition="out" filter="wipe(right)">
                                      <p:cBhvr>
                                        <p:cTn id="22" dur="500"/>
                                        <p:tgtEl>
                                          <p:spTgt spid="24579">
                                            <p:txEl>
                                              <p:pRg st="1" end="1"/>
                                            </p:txEl>
                                          </p:spTgt>
                                        </p:tgtEl>
                                      </p:cBhvr>
                                    </p:animEffect>
                                    <p:set>
                                      <p:cBhvr>
                                        <p:cTn id="23" dur="1" fill="hold">
                                          <p:stCondLst>
                                            <p:cond delay="499"/>
                                          </p:stCondLst>
                                        </p:cTn>
                                        <p:tgtEl>
                                          <p:spTgt spid="24579">
                                            <p:txEl>
                                              <p:pRg st="1" end="1"/>
                                            </p:txEl>
                                          </p:spTgt>
                                        </p:tgtEl>
                                        <p:attrNameLst>
                                          <p:attrName>style.visibility</p:attrName>
                                        </p:attrNameLst>
                                      </p:cBhvr>
                                      <p:to>
                                        <p:strVal val="hidden"/>
                                      </p:to>
                                    </p:set>
                                  </p:childTnLst>
                                </p:cTn>
                              </p:par>
                              <p:par>
                                <p:cTn id="24" presetID="2" presetClass="entr" presetSubtype="8" fill="hold" nodeType="withEffect">
                                  <p:stCondLst>
                                    <p:cond delay="0"/>
                                  </p:stCondLst>
                                  <p:childTnLst>
                                    <p:set>
                                      <p:cBhvr>
                                        <p:cTn id="25" dur="1" fill="hold">
                                          <p:stCondLst>
                                            <p:cond delay="0"/>
                                          </p:stCondLst>
                                        </p:cTn>
                                        <p:tgtEl>
                                          <p:spTgt spid="24579">
                                            <p:txEl>
                                              <p:pRg st="2" end="2"/>
                                            </p:txEl>
                                          </p:spTgt>
                                        </p:tgtEl>
                                        <p:attrNameLst>
                                          <p:attrName>style.visibility</p:attrName>
                                        </p:attrNameLst>
                                      </p:cBhvr>
                                      <p:to>
                                        <p:strVal val="visible"/>
                                      </p:to>
                                    </p:set>
                                    <p:anim calcmode="lin" valueType="num">
                                      <p:cBhvr additive="base">
                                        <p:cTn id="26"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4579">
                                            <p:txEl>
                                              <p:pRg st="2" end="2"/>
                                            </p:txEl>
                                          </p:spTgt>
                                        </p:tgtEl>
                                        <p:attrNameLst>
                                          <p:attrName>ppt_y</p:attrName>
                                        </p:attrNameLst>
                                      </p:cBhvr>
                                      <p:tavLst>
                                        <p:tav tm="0">
                                          <p:val>
                                            <p:strVal val="#ppt_y"/>
                                          </p:val>
                                        </p:tav>
                                        <p:tav tm="100000">
                                          <p:val>
                                            <p:strVal val="#ppt_y"/>
                                          </p:val>
                                        </p:tav>
                                      </p:tavLst>
                                    </p:anim>
                                  </p:childTnLst>
                                </p:cTn>
                              </p:par>
                              <p:par>
                                <p:cTn id="28" presetID="64" presetClass="path" presetSubtype="0" accel="50000" decel="50000" fill="hold" nodeType="withEffect">
                                  <p:stCondLst>
                                    <p:cond delay="0"/>
                                  </p:stCondLst>
                                  <p:childTnLst>
                                    <p:animMotion origin="layout" path="M 0.01263 0.18264 L 0.01263 -0.15023 " pathEditMode="relative" rAng="0" ptsTypes="AA">
                                      <p:cBhvr>
                                        <p:cTn id="29" dur="500" fill="hold"/>
                                        <p:tgtEl>
                                          <p:spTgt spid="24579">
                                            <p:txEl>
                                              <p:pRg st="2" end="2"/>
                                            </p:txEl>
                                          </p:spTgt>
                                        </p:tgtEl>
                                        <p:attrNameLst>
                                          <p:attrName>ppt_x</p:attrName>
                                          <p:attrName>ppt_y</p:attrName>
                                        </p:attrNameLst>
                                      </p:cBhvr>
                                      <p:rCtr x="0" y="-16644"/>
                                    </p:animMotion>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p:cNvSpPr>
          <p:nvPr>
            <p:ph type="body" idx="1"/>
          </p:nvPr>
        </p:nvSpPr>
        <p:spPr>
          <a:xfrm>
            <a:off x="495299" y="815052"/>
            <a:ext cx="10013862" cy="3880773"/>
          </a:xfrm>
        </p:spPr>
        <p:txBody>
          <a:bodyPr/>
          <a:lstStyle/>
          <a:p>
            <a:pPr>
              <a:buFont typeface="Arial" panose="020B0604020202020204" pitchFamily="34" charset="0"/>
              <a:buNone/>
            </a:pPr>
            <a:r>
              <a:rPr lang="en-US" altLang="vi-VN" sz="2800" b="1" i="1" u="sng" dirty="0" smtClean="0">
                <a:latin typeface="Times New Roman" panose="02020603050405020304" pitchFamily="18" charset="0"/>
              </a:rPr>
              <a:t>3. Nguyên nhân gây ra tai nạn trong nấu ăn</a:t>
            </a:r>
            <a:endParaRPr lang="en-US" altLang="vi-VN" sz="2800" dirty="0" smtClean="0"/>
          </a:p>
          <a:p>
            <a:pPr>
              <a:buFont typeface="Arial" panose="020B0604020202020204" pitchFamily="34" charset="0"/>
              <a:buNone/>
            </a:pPr>
            <a:r>
              <a:rPr lang="en-US" altLang="vi-VN" sz="2400" dirty="0" smtClean="0"/>
              <a:t>- </a:t>
            </a:r>
            <a:r>
              <a:rPr lang="en-US" altLang="vi-VN" sz="2400" dirty="0" smtClean="0">
                <a:latin typeface="Times New Roman" panose="02020603050405020304" pitchFamily="18" charset="0"/>
              </a:rPr>
              <a:t>Sử dụng xoong nồi, chảo có tay cầm không siết chặt hoặc đặt ở vị trí không thích hợp;</a:t>
            </a:r>
          </a:p>
        </p:txBody>
      </p:sp>
      <p:sp>
        <p:nvSpPr>
          <p:cNvPr id="25604" name="Rectangle 4"/>
          <p:cNvSpPr>
            <a:spLocks noGrp="1"/>
          </p:cNvSpPr>
          <p:nvPr>
            <p:ph type="title"/>
          </p:nvPr>
        </p:nvSpPr>
        <p:spPr>
          <a:xfrm>
            <a:off x="495299" y="0"/>
            <a:ext cx="9369917" cy="914400"/>
          </a:xfrm>
          <a:noFill/>
          <a:ln/>
          <a:extLst>
            <a:ext uri="{91240B29-F687-4F45-9708-019B960494DF}">
              <a14:hiddenLine xmlns:a14="http://schemas.microsoft.com/office/drawing/2010/main" w="38100" cmpd="dbl">
                <a:solidFill>
                  <a:schemeClr val="tx1"/>
                </a:solidFill>
                <a:miter lim="800000"/>
                <a:headEnd/>
                <a:tailEnd/>
              </a14:hiddenLine>
            </a:ext>
          </a:extLst>
        </p:spPr>
        <p:txBody>
          <a:bodyPr>
            <a:normAutofit fontScale="90000"/>
          </a:bodyPr>
          <a:lstStyle/>
          <a:p>
            <a:r>
              <a:rPr lang="en-US" altLang="vi-VN" sz="4000" b="1" dirty="0">
                <a:solidFill>
                  <a:schemeClr val="accent2">
                    <a:lumMod val="75000"/>
                  </a:schemeClr>
                </a:solidFill>
                <a:latin typeface="Times New Roman" panose="02020603050405020304" pitchFamily="18" charset="0"/>
              </a:rPr>
              <a:t>I. AN TOÀN LAO ĐỘNG TRONG NẤU ĂN</a:t>
            </a:r>
          </a:p>
        </p:txBody>
      </p:sp>
      <p:pic>
        <p:nvPicPr>
          <p:cNvPr id="25605" name="Picture 5" descr="ch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429000"/>
            <a:ext cx="3810000" cy="282733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06" name="Rectangle 6"/>
          <p:cNvSpPr>
            <a:spLocks noChangeArrowheads="1"/>
          </p:cNvSpPr>
          <p:nvPr/>
        </p:nvSpPr>
        <p:spPr bwMode="auto">
          <a:xfrm>
            <a:off x="495299" y="2211203"/>
            <a:ext cx="46265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vi-VN" sz="2400" dirty="0">
                <a:latin typeface="Times New Roman" panose="02020603050405020304" pitchFamily="18" charset="0"/>
              </a:rPr>
              <a:t>-  Để thức ăn rơi vãi làm trơn trượt; </a:t>
            </a:r>
          </a:p>
        </p:txBody>
      </p:sp>
      <p:pic>
        <p:nvPicPr>
          <p:cNvPr id="25607" name="Picture 7" descr="thucanr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971800"/>
            <a:ext cx="4294188" cy="344805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4139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 calcmode="lin" valueType="num">
                                      <p:cBhvr additive="base">
                                        <p:cTn id="7"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nodeType="clickEffect">
                                  <p:stCondLst>
                                    <p:cond delay="0"/>
                                  </p:stCondLst>
                                  <p:childTnLst>
                                    <p:set>
                                      <p:cBhvr>
                                        <p:cTn id="12" dur="1" fill="hold">
                                          <p:stCondLst>
                                            <p:cond delay="0"/>
                                          </p:stCondLst>
                                        </p:cTn>
                                        <p:tgtEl>
                                          <p:spTgt spid="25605"/>
                                        </p:tgtEl>
                                        <p:attrNameLst>
                                          <p:attrName>style.visibility</p:attrName>
                                        </p:attrNameLst>
                                      </p:cBhvr>
                                      <p:to>
                                        <p:strVal val="visible"/>
                                      </p:to>
                                    </p:set>
                                    <p:animEffect transition="in" filter="slide(fromLeft)">
                                      <p:cBhvr>
                                        <p:cTn id="13" dur="500"/>
                                        <p:tgtEl>
                                          <p:spTgt spid="2560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25605"/>
                                        </p:tgtEl>
                                      </p:cBhvr>
                                    </p:animEffect>
                                    <p:animScale>
                                      <p:cBhvr>
                                        <p:cTn id="18" dur="250" autoRev="1" fill="hold"/>
                                        <p:tgtEl>
                                          <p:spTgt spid="25605"/>
                                        </p:tgtEl>
                                      </p:cBhvr>
                                      <p:by x="105000" y="105000"/>
                                    </p:animScale>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xit" presetSubtype="32" fill="hold" nodeType="clickEffect">
                                  <p:stCondLst>
                                    <p:cond delay="0"/>
                                  </p:stCondLst>
                                  <p:childTnLst>
                                    <p:animEffect transition="out" filter="diamond(out)">
                                      <p:cBhvr>
                                        <p:cTn id="22" dur="500"/>
                                        <p:tgtEl>
                                          <p:spTgt spid="25605"/>
                                        </p:tgtEl>
                                      </p:cBhvr>
                                    </p:animEffect>
                                    <p:set>
                                      <p:cBhvr>
                                        <p:cTn id="23" dur="1" fill="hold">
                                          <p:stCondLst>
                                            <p:cond delay="499"/>
                                          </p:stCondLst>
                                        </p:cTn>
                                        <p:tgtEl>
                                          <p:spTgt spid="25605"/>
                                        </p:tgtEl>
                                        <p:attrNameLst>
                                          <p:attrName>style.visibility</p:attrName>
                                        </p:attrNameLst>
                                      </p:cBhvr>
                                      <p:to>
                                        <p:strVal val="hidden"/>
                                      </p:to>
                                    </p:set>
                                  </p:childTnLst>
                                </p:cTn>
                              </p:par>
                              <p:par>
                                <p:cTn id="24" presetID="2" presetClass="exit" presetSubtype="2" fill="hold" nodeType="withEffect">
                                  <p:stCondLst>
                                    <p:cond delay="0"/>
                                  </p:stCondLst>
                                  <p:childTnLst>
                                    <p:anim calcmode="lin" valueType="num">
                                      <p:cBhvr additive="base">
                                        <p:cTn id="25" dur="500"/>
                                        <p:tgtEl>
                                          <p:spTgt spid="25603">
                                            <p:txEl>
                                              <p:pRg st="1" end="1"/>
                                            </p:txEl>
                                          </p:spTgt>
                                        </p:tgtEl>
                                        <p:attrNameLst>
                                          <p:attrName>ppt_x</p:attrName>
                                        </p:attrNameLst>
                                      </p:cBhvr>
                                      <p:tavLst>
                                        <p:tav tm="0">
                                          <p:val>
                                            <p:strVal val="ppt_x"/>
                                          </p:val>
                                        </p:tav>
                                        <p:tav tm="100000">
                                          <p:val>
                                            <p:strVal val="1+ppt_w/2"/>
                                          </p:val>
                                        </p:tav>
                                      </p:tavLst>
                                    </p:anim>
                                    <p:anim calcmode="lin" valueType="num">
                                      <p:cBhvr additive="base">
                                        <p:cTn id="26" dur="500"/>
                                        <p:tgtEl>
                                          <p:spTgt spid="25603">
                                            <p:txEl>
                                              <p:pRg st="1" end="1"/>
                                            </p:txEl>
                                          </p:spTgt>
                                        </p:tgtEl>
                                        <p:attrNameLst>
                                          <p:attrName>ppt_y</p:attrName>
                                        </p:attrNameLst>
                                      </p:cBhvr>
                                      <p:tavLst>
                                        <p:tav tm="0">
                                          <p:val>
                                            <p:strVal val="ppt_y"/>
                                          </p:val>
                                        </p:tav>
                                        <p:tav tm="100000">
                                          <p:val>
                                            <p:strVal val="ppt_y"/>
                                          </p:val>
                                        </p:tav>
                                      </p:tavLst>
                                    </p:anim>
                                    <p:set>
                                      <p:cBhvr>
                                        <p:cTn id="27" dur="1" fill="hold">
                                          <p:stCondLst>
                                            <p:cond delay="499"/>
                                          </p:stCondLst>
                                        </p:cTn>
                                        <p:tgtEl>
                                          <p:spTgt spid="25603">
                                            <p:txEl>
                                              <p:pRg st="1" end="1"/>
                                            </p:txEl>
                                          </p:spTgt>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25606"/>
                                        </p:tgtEl>
                                        <p:attrNameLst>
                                          <p:attrName>style.visibility</p:attrName>
                                        </p:attrNameLst>
                                      </p:cBhvr>
                                      <p:to>
                                        <p:strVal val="visible"/>
                                      </p:to>
                                    </p:set>
                                    <p:animEffect transition="in" filter="randombar(vertical)">
                                      <p:cBhvr>
                                        <p:cTn id="32" dur="500"/>
                                        <p:tgtEl>
                                          <p:spTgt spid="2560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8" fill="hold" nodeType="clickEffect">
                                  <p:stCondLst>
                                    <p:cond delay="0"/>
                                  </p:stCondLst>
                                  <p:childTnLst>
                                    <p:set>
                                      <p:cBhvr>
                                        <p:cTn id="36" dur="1" fill="hold">
                                          <p:stCondLst>
                                            <p:cond delay="0"/>
                                          </p:stCondLst>
                                        </p:cTn>
                                        <p:tgtEl>
                                          <p:spTgt spid="25607"/>
                                        </p:tgtEl>
                                        <p:attrNameLst>
                                          <p:attrName>style.visibility</p:attrName>
                                        </p:attrNameLst>
                                      </p:cBhvr>
                                      <p:to>
                                        <p:strVal val="visible"/>
                                      </p:to>
                                    </p:set>
                                    <p:animEffect transition="in" filter="slide(fromLeft)">
                                      <p:cBhvr>
                                        <p:cTn id="37"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257578" y="0"/>
            <a:ext cx="9734282" cy="944562"/>
          </a:xfrm>
          <a:noFill/>
        </p:spPr>
        <p:txBody>
          <a:bodyPr>
            <a:normAutofit fontScale="90000"/>
          </a:bodyPr>
          <a:lstStyle/>
          <a:p>
            <a:r>
              <a:rPr lang="en-US" altLang="vi-VN" sz="4000" b="1" dirty="0">
                <a:solidFill>
                  <a:schemeClr val="accent2">
                    <a:lumMod val="75000"/>
                  </a:schemeClr>
                </a:solidFill>
                <a:latin typeface="Times New Roman" panose="02020603050405020304" pitchFamily="18" charset="0"/>
              </a:rPr>
              <a:t>I. AN TOÀN LAO ĐỘNG TRONG NẤU ĂN</a:t>
            </a:r>
          </a:p>
        </p:txBody>
      </p:sp>
      <p:sp>
        <p:nvSpPr>
          <p:cNvPr id="26627" name="Rectangle 3"/>
          <p:cNvSpPr>
            <a:spLocks noGrp="1"/>
          </p:cNvSpPr>
          <p:nvPr>
            <p:ph type="body" idx="1"/>
          </p:nvPr>
        </p:nvSpPr>
        <p:spPr>
          <a:xfrm>
            <a:off x="257578" y="815181"/>
            <a:ext cx="8839200" cy="1371600"/>
          </a:xfrm>
        </p:spPr>
        <p:txBody>
          <a:bodyPr/>
          <a:lstStyle/>
          <a:p>
            <a:pPr>
              <a:lnSpc>
                <a:spcPct val="80000"/>
              </a:lnSpc>
              <a:buFont typeface="Arial" panose="020B0604020202020204" pitchFamily="34" charset="0"/>
              <a:buNone/>
            </a:pPr>
            <a:r>
              <a:rPr lang="en-US" altLang="vi-VN" sz="2800" b="1" i="1" u="sng" dirty="0" smtClean="0">
                <a:latin typeface="Times New Roman" panose="02020603050405020304" pitchFamily="18" charset="0"/>
              </a:rPr>
              <a:t>3. Nguyên nhân gây ra tai nạn trong nấu ăn</a:t>
            </a:r>
            <a:endParaRPr lang="en-US" altLang="vi-VN" sz="2800" dirty="0" smtClean="0"/>
          </a:p>
          <a:p>
            <a:pPr>
              <a:lnSpc>
                <a:spcPct val="80000"/>
              </a:lnSpc>
              <a:buFont typeface="Arial" panose="020B0604020202020204" pitchFamily="34" charset="0"/>
              <a:buNone/>
            </a:pPr>
            <a:r>
              <a:rPr lang="en-US" altLang="vi-VN" sz="2400" dirty="0" smtClean="0">
                <a:latin typeface="Times New Roman" panose="02020603050405020304" pitchFamily="18" charset="0"/>
              </a:rPr>
              <a:t>- Khi đun nước, đặt vòi ấm ở vị trí không thích hợp;</a:t>
            </a:r>
          </a:p>
        </p:txBody>
      </p:sp>
      <p:pic>
        <p:nvPicPr>
          <p:cNvPr id="26628" name="Picture 4" descr="dun nu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2895600"/>
            <a:ext cx="3376613" cy="35052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29" name="Rectangle 5"/>
          <p:cNvSpPr>
            <a:spLocks noChangeArrowheads="1"/>
          </p:cNvSpPr>
          <p:nvPr/>
        </p:nvSpPr>
        <p:spPr bwMode="auto">
          <a:xfrm>
            <a:off x="257578" y="1679723"/>
            <a:ext cx="47884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vi-VN" sz="2400" dirty="0">
                <a:latin typeface="Times New Roman" panose="02020603050405020304" pitchFamily="18" charset="0"/>
              </a:rPr>
              <a:t>- Để vật dụng ở trên cáo quá tầm với;</a:t>
            </a:r>
          </a:p>
        </p:txBody>
      </p:sp>
      <p:pic>
        <p:nvPicPr>
          <p:cNvPr id="26630" name="Picture 6" descr="vat c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743200"/>
            <a:ext cx="3810000" cy="3684588"/>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027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dissolve">
                                      <p:cBhvr>
                                        <p:cTn id="7" dur="500"/>
                                        <p:tgtEl>
                                          <p:spTgt spid="266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slide(fromLeft)">
                                      <p:cBhvr>
                                        <p:cTn id="12" dur="500"/>
                                        <p:tgtEl>
                                          <p:spTgt spid="266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5" fill="hold" nodeType="clickEffect">
                                  <p:stCondLst>
                                    <p:cond delay="0"/>
                                  </p:stCondLst>
                                  <p:childTnLst>
                                    <p:animEffect transition="out" filter="checkerboard(down)">
                                      <p:cBhvr>
                                        <p:cTn id="16" dur="500"/>
                                        <p:tgtEl>
                                          <p:spTgt spid="26627">
                                            <p:txEl>
                                              <p:pRg st="1" end="1"/>
                                            </p:txEl>
                                          </p:spTgt>
                                        </p:tgtEl>
                                      </p:cBhvr>
                                    </p:animEffect>
                                    <p:set>
                                      <p:cBhvr>
                                        <p:cTn id="17" dur="1" fill="hold">
                                          <p:stCondLst>
                                            <p:cond delay="499"/>
                                          </p:stCondLst>
                                        </p:cTn>
                                        <p:tgtEl>
                                          <p:spTgt spid="26627">
                                            <p:txEl>
                                              <p:pRg st="1" end="1"/>
                                            </p:txEl>
                                          </p:spTgt>
                                        </p:tgtEl>
                                        <p:attrNameLst>
                                          <p:attrName>style.visibility</p:attrName>
                                        </p:attrNameLst>
                                      </p:cBhvr>
                                      <p:to>
                                        <p:strVal val="hidden"/>
                                      </p:to>
                                    </p:set>
                                  </p:childTnLst>
                                </p:cTn>
                              </p:par>
                              <p:par>
                                <p:cTn id="18" presetID="5" presetClass="exit" presetSubtype="5" fill="hold" nodeType="withEffect">
                                  <p:stCondLst>
                                    <p:cond delay="0"/>
                                  </p:stCondLst>
                                  <p:childTnLst>
                                    <p:animEffect transition="out" filter="checkerboard(down)">
                                      <p:cBhvr>
                                        <p:cTn id="19" dur="500"/>
                                        <p:tgtEl>
                                          <p:spTgt spid="26628"/>
                                        </p:tgtEl>
                                      </p:cBhvr>
                                    </p:animEffect>
                                    <p:set>
                                      <p:cBhvr>
                                        <p:cTn id="20" dur="1" fill="hold">
                                          <p:stCondLst>
                                            <p:cond delay="499"/>
                                          </p:stCondLst>
                                        </p:cTn>
                                        <p:tgtEl>
                                          <p:spTgt spid="26628"/>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8" fill="hold" grpId="0" nodeType="clickEffect">
                                  <p:stCondLst>
                                    <p:cond delay="0"/>
                                  </p:stCondLst>
                                  <p:childTnLst>
                                    <p:set>
                                      <p:cBhvr>
                                        <p:cTn id="24" dur="1" fill="hold">
                                          <p:stCondLst>
                                            <p:cond delay="0"/>
                                          </p:stCondLst>
                                        </p:cTn>
                                        <p:tgtEl>
                                          <p:spTgt spid="26629"/>
                                        </p:tgtEl>
                                        <p:attrNameLst>
                                          <p:attrName>style.visibility</p:attrName>
                                        </p:attrNameLst>
                                      </p:cBhvr>
                                      <p:to>
                                        <p:strVal val="visible"/>
                                      </p:to>
                                    </p:set>
                                    <p:animEffect transition="in" filter="wheel(8)">
                                      <p:cBhvr>
                                        <p:cTn id="25" dur="500"/>
                                        <p:tgtEl>
                                          <p:spTgt spid="2662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nodeType="clickEffect">
                                  <p:stCondLst>
                                    <p:cond delay="0"/>
                                  </p:stCondLst>
                                  <p:childTnLst>
                                    <p:set>
                                      <p:cBhvr>
                                        <p:cTn id="29" dur="1" fill="hold">
                                          <p:stCondLst>
                                            <p:cond delay="0"/>
                                          </p:stCondLst>
                                        </p:cTn>
                                        <p:tgtEl>
                                          <p:spTgt spid="26630"/>
                                        </p:tgtEl>
                                        <p:attrNameLst>
                                          <p:attrName>style.visibility</p:attrName>
                                        </p:attrNameLst>
                                      </p:cBhvr>
                                      <p:to>
                                        <p:strVal val="visible"/>
                                      </p:to>
                                    </p:set>
                                    <p:anim calcmode="lin" valueType="num">
                                      <p:cBhvr>
                                        <p:cTn id="30" dur="500" fill="hold"/>
                                        <p:tgtEl>
                                          <p:spTgt spid="26630"/>
                                        </p:tgtEl>
                                        <p:attrNameLst>
                                          <p:attrName>ppt_w</p:attrName>
                                        </p:attrNameLst>
                                      </p:cBhvr>
                                      <p:tavLst>
                                        <p:tav tm="0">
                                          <p:val>
                                            <p:fltVal val="0"/>
                                          </p:val>
                                        </p:tav>
                                        <p:tav tm="100000">
                                          <p:val>
                                            <p:strVal val="#ppt_w"/>
                                          </p:val>
                                        </p:tav>
                                      </p:tavLst>
                                    </p:anim>
                                    <p:anim calcmode="lin" valueType="num">
                                      <p:cBhvr>
                                        <p:cTn id="31" dur="500" fill="hold"/>
                                        <p:tgtEl>
                                          <p:spTgt spid="26630"/>
                                        </p:tgtEl>
                                        <p:attrNameLst>
                                          <p:attrName>ppt_h</p:attrName>
                                        </p:attrNameLst>
                                      </p:cBhvr>
                                      <p:tavLst>
                                        <p:tav tm="0">
                                          <p:val>
                                            <p:fltVal val="0"/>
                                          </p:val>
                                        </p:tav>
                                        <p:tav tm="100000">
                                          <p:val>
                                            <p:strVal val="#ppt_h"/>
                                          </p:val>
                                        </p:tav>
                                      </p:tavLst>
                                    </p:anim>
                                    <p:animEffect transition="in" filter="fade">
                                      <p:cBhvr>
                                        <p:cTn id="32" dur="5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259724" y="0"/>
            <a:ext cx="9386552" cy="1189038"/>
          </a:xfrm>
          <a:ln>
            <a:solidFill>
              <a:schemeClr val="tx1"/>
            </a:solidFill>
            <a:miter lim="800000"/>
            <a:headEnd/>
            <a:tailEnd/>
          </a:ln>
        </p:spPr>
        <p:txBody>
          <a:bodyPr>
            <a:normAutofit fontScale="90000"/>
          </a:bodyPr>
          <a:lstStyle/>
          <a:p>
            <a:r>
              <a:rPr lang="en-US" altLang="vi-VN" sz="4000" b="1" dirty="0">
                <a:solidFill>
                  <a:schemeClr val="accent2">
                    <a:lumMod val="75000"/>
                  </a:schemeClr>
                </a:solidFill>
                <a:latin typeface="Times New Roman" panose="02020603050405020304" pitchFamily="18" charset="0"/>
              </a:rPr>
              <a:t>I. AN TOÀN LAO ĐỘNG TRONG NẤU ĂN</a:t>
            </a:r>
          </a:p>
        </p:txBody>
      </p:sp>
      <p:sp>
        <p:nvSpPr>
          <p:cNvPr id="27651" name="Rectangle 3"/>
          <p:cNvSpPr>
            <a:spLocks noGrp="1"/>
          </p:cNvSpPr>
          <p:nvPr>
            <p:ph type="body" idx="1"/>
          </p:nvPr>
        </p:nvSpPr>
        <p:spPr>
          <a:xfrm>
            <a:off x="52588" y="1189038"/>
            <a:ext cx="10047668" cy="4525963"/>
          </a:xfrm>
        </p:spPr>
        <p:txBody>
          <a:bodyPr/>
          <a:lstStyle/>
          <a:p>
            <a:pPr>
              <a:buFont typeface="Arial" panose="020B0604020202020204" pitchFamily="34" charset="0"/>
              <a:buNone/>
            </a:pPr>
            <a:r>
              <a:rPr lang="en-US" altLang="vi-VN" sz="2800" b="1" i="1" u="sng" dirty="0" smtClean="0">
                <a:latin typeface="Times New Roman" panose="02020603050405020304" pitchFamily="18" charset="0"/>
              </a:rPr>
              <a:t>3. Nguyên nhân gây ra tai nạn trong nấu ăn</a:t>
            </a:r>
          </a:p>
          <a:p>
            <a:pPr>
              <a:buFont typeface="Arial" panose="020B0604020202020204" pitchFamily="34" charset="0"/>
              <a:buNone/>
            </a:pPr>
            <a:r>
              <a:rPr lang="en-US" altLang="vi-VN" sz="2400" dirty="0" smtClean="0">
                <a:latin typeface="Times New Roman" panose="02020603050405020304" pitchFamily="18" charset="0"/>
              </a:rPr>
              <a:t>-  Sử dụng bấp điện ,bấp gas, lò điện, lò gas, nồi điện , ấm điện….không đúng yêu cầu.</a:t>
            </a:r>
          </a:p>
        </p:txBody>
      </p:sp>
      <p:pic>
        <p:nvPicPr>
          <p:cNvPr id="27654" name="Picture 6" descr="noiapsua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8397" y="2557843"/>
            <a:ext cx="3474076" cy="402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7655" name="Picture 7" descr="lo d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135" y="2677369"/>
            <a:ext cx="4328911" cy="378135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656" name="Picture 8" descr="vegetable in oven_300x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109" y="3001854"/>
            <a:ext cx="3807854" cy="316712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7650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p:cTn id="7" dur="500" fill="hold"/>
                                        <p:tgtEl>
                                          <p:spTgt spid="27651">
                                            <p:txEl>
                                              <p:pRg st="1" end="1"/>
                                            </p:txEl>
                                          </p:spTgt>
                                        </p:tgtEl>
                                        <p:attrNameLst>
                                          <p:attrName>ppt_w</p:attrName>
                                        </p:attrNameLst>
                                      </p:cBhvr>
                                      <p:tavLst>
                                        <p:tav tm="0">
                                          <p:val>
                                            <p:strVal val="#ppt_w*0.70"/>
                                          </p:val>
                                        </p:tav>
                                        <p:tav tm="100000">
                                          <p:val>
                                            <p:strVal val="#ppt_w"/>
                                          </p:val>
                                        </p:tav>
                                      </p:tavLst>
                                    </p:anim>
                                    <p:anim calcmode="lin" valueType="num">
                                      <p:cBhvr>
                                        <p:cTn id="8" dur="500" fill="hold"/>
                                        <p:tgtEl>
                                          <p:spTgt spid="27651">
                                            <p:txEl>
                                              <p:pRg st="1" end="1"/>
                                            </p:txEl>
                                          </p:spTgt>
                                        </p:tgtEl>
                                        <p:attrNameLst>
                                          <p:attrName>ppt_h</p:attrName>
                                        </p:attrNameLst>
                                      </p:cBhvr>
                                      <p:tavLst>
                                        <p:tav tm="0">
                                          <p:val>
                                            <p:strVal val="#ppt_h"/>
                                          </p:val>
                                        </p:tav>
                                        <p:tav tm="100000">
                                          <p:val>
                                            <p:strVal val="#ppt_h"/>
                                          </p:val>
                                        </p:tav>
                                      </p:tavLst>
                                    </p:anim>
                                    <p:animEffect transition="in" filter="fade">
                                      <p:cBhvr>
                                        <p:cTn id="9" dur="500"/>
                                        <p:tgtEl>
                                          <p:spTgt spid="27651">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7654"/>
                                        </p:tgtEl>
                                        <p:attrNameLst>
                                          <p:attrName>style.visibility</p:attrName>
                                        </p:attrNameLst>
                                      </p:cBhvr>
                                      <p:to>
                                        <p:strVal val="visible"/>
                                      </p:to>
                                    </p:set>
                                    <p:anim calcmode="lin" valueType="num">
                                      <p:cBhvr>
                                        <p:cTn id="14" dur="500" fill="hold"/>
                                        <p:tgtEl>
                                          <p:spTgt spid="27654"/>
                                        </p:tgtEl>
                                        <p:attrNameLst>
                                          <p:attrName>ppt_w</p:attrName>
                                        </p:attrNameLst>
                                      </p:cBhvr>
                                      <p:tavLst>
                                        <p:tav tm="0">
                                          <p:val>
                                            <p:strVal val="#ppt_w*0.70"/>
                                          </p:val>
                                        </p:tav>
                                        <p:tav tm="100000">
                                          <p:val>
                                            <p:strVal val="#ppt_w"/>
                                          </p:val>
                                        </p:tav>
                                      </p:tavLst>
                                    </p:anim>
                                    <p:anim calcmode="lin" valueType="num">
                                      <p:cBhvr>
                                        <p:cTn id="15" dur="500" fill="hold"/>
                                        <p:tgtEl>
                                          <p:spTgt spid="27654"/>
                                        </p:tgtEl>
                                        <p:attrNameLst>
                                          <p:attrName>ppt_h</p:attrName>
                                        </p:attrNameLst>
                                      </p:cBhvr>
                                      <p:tavLst>
                                        <p:tav tm="0">
                                          <p:val>
                                            <p:strVal val="#ppt_h"/>
                                          </p:val>
                                        </p:tav>
                                        <p:tav tm="100000">
                                          <p:val>
                                            <p:strVal val="#ppt_h"/>
                                          </p:val>
                                        </p:tav>
                                      </p:tavLst>
                                    </p:anim>
                                    <p:animEffect transition="in" filter="fade">
                                      <p:cBhvr>
                                        <p:cTn id="16" dur="500"/>
                                        <p:tgtEl>
                                          <p:spTgt spid="2765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xit" presetSubtype="6" fill="hold" nodeType="clickEffect">
                                  <p:stCondLst>
                                    <p:cond delay="0"/>
                                  </p:stCondLst>
                                  <p:childTnLst>
                                    <p:anim calcmode="lin" valueType="num">
                                      <p:cBhvr additive="base">
                                        <p:cTn id="20" dur="500"/>
                                        <p:tgtEl>
                                          <p:spTgt spid="27654"/>
                                        </p:tgtEl>
                                        <p:attrNameLst>
                                          <p:attrName>ppt_x</p:attrName>
                                        </p:attrNameLst>
                                      </p:cBhvr>
                                      <p:tavLst>
                                        <p:tav tm="0">
                                          <p:val>
                                            <p:strVal val="ppt_x"/>
                                          </p:val>
                                        </p:tav>
                                        <p:tav tm="100000">
                                          <p:val>
                                            <p:strVal val="1+ppt_w/2"/>
                                          </p:val>
                                        </p:tav>
                                      </p:tavLst>
                                    </p:anim>
                                    <p:anim calcmode="lin" valueType="num">
                                      <p:cBhvr additive="base">
                                        <p:cTn id="21" dur="500"/>
                                        <p:tgtEl>
                                          <p:spTgt spid="27654"/>
                                        </p:tgtEl>
                                        <p:attrNameLst>
                                          <p:attrName>ppt_y</p:attrName>
                                        </p:attrNameLst>
                                      </p:cBhvr>
                                      <p:tavLst>
                                        <p:tav tm="0">
                                          <p:val>
                                            <p:strVal val="ppt_y"/>
                                          </p:val>
                                        </p:tav>
                                        <p:tav tm="100000">
                                          <p:val>
                                            <p:strVal val="1+ppt_h/2"/>
                                          </p:val>
                                        </p:tav>
                                      </p:tavLst>
                                    </p:anim>
                                    <p:set>
                                      <p:cBhvr>
                                        <p:cTn id="22" dur="1" fill="hold">
                                          <p:stCondLst>
                                            <p:cond delay="499"/>
                                          </p:stCondLst>
                                        </p:cTn>
                                        <p:tgtEl>
                                          <p:spTgt spid="27654"/>
                                        </p:tgtEl>
                                        <p:attrNameLst>
                                          <p:attrName>style.visibility</p:attrName>
                                        </p:attrNameLst>
                                      </p:cBhvr>
                                      <p:to>
                                        <p:strVal val="hidden"/>
                                      </p:to>
                                    </p:set>
                                  </p:childTnLst>
                                </p:cTn>
                              </p:par>
                              <p:par>
                                <p:cTn id="23" presetID="2" presetClass="exit" presetSubtype="6" fill="hold" nodeType="withEffect">
                                  <p:stCondLst>
                                    <p:cond delay="0"/>
                                  </p:stCondLst>
                                  <p:childTnLst>
                                    <p:anim calcmode="lin" valueType="num">
                                      <p:cBhvr additive="base">
                                        <p:cTn id="24" dur="500"/>
                                        <p:tgtEl>
                                          <p:spTgt spid="27651">
                                            <p:txEl>
                                              <p:pRg st="1" end="1"/>
                                            </p:txEl>
                                          </p:spTgt>
                                        </p:tgtEl>
                                        <p:attrNameLst>
                                          <p:attrName>ppt_x</p:attrName>
                                        </p:attrNameLst>
                                      </p:cBhvr>
                                      <p:tavLst>
                                        <p:tav tm="0">
                                          <p:val>
                                            <p:strVal val="ppt_x"/>
                                          </p:val>
                                        </p:tav>
                                        <p:tav tm="100000">
                                          <p:val>
                                            <p:strVal val="1+ppt_w/2"/>
                                          </p:val>
                                        </p:tav>
                                      </p:tavLst>
                                    </p:anim>
                                    <p:anim calcmode="lin" valueType="num">
                                      <p:cBhvr additive="base">
                                        <p:cTn id="25" dur="500"/>
                                        <p:tgtEl>
                                          <p:spTgt spid="27651">
                                            <p:txEl>
                                              <p:pRg st="1" end="1"/>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27651">
                                            <p:txEl>
                                              <p:pRg st="1" end="1"/>
                                            </p:txEl>
                                          </p:spTgt>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7651">
                                            <p:txEl>
                                              <p:pRg st="1" end="1"/>
                                            </p:txEl>
                                          </p:spTgt>
                                        </p:tgtEl>
                                        <p:attrNameLst>
                                          <p:attrName>style.visibility</p:attrName>
                                        </p:attrNameLst>
                                      </p:cBhvr>
                                      <p:to>
                                        <p:strVal val="visible"/>
                                      </p:to>
                                    </p:set>
                                    <p:animEffect transition="in" filter="fade">
                                      <p:cBhvr>
                                        <p:cTn id="31" dur="500"/>
                                        <p:tgtEl>
                                          <p:spTgt spid="27651">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7655"/>
                                        </p:tgtEl>
                                        <p:attrNameLst>
                                          <p:attrName>style.visibility</p:attrName>
                                        </p:attrNameLst>
                                      </p:cBhvr>
                                      <p:to>
                                        <p:strVal val="visible"/>
                                      </p:to>
                                    </p:set>
                                    <p:animEffect transition="in" filter="fade">
                                      <p:cBhvr>
                                        <p:cTn id="34" dur="500"/>
                                        <p:tgtEl>
                                          <p:spTgt spid="2765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5" presetClass="exit" presetSubtype="0" fill="hold" nodeType="clickEffect">
                                  <p:stCondLst>
                                    <p:cond delay="0"/>
                                  </p:stCondLst>
                                  <p:childTnLst>
                                    <p:anim calcmode="lin" valueType="num">
                                      <p:cBhvr>
                                        <p:cTn id="38" dur="1000"/>
                                        <p:tgtEl>
                                          <p:spTgt spid="27655"/>
                                        </p:tgtEl>
                                        <p:attrNameLst>
                                          <p:attrName>ppt_w</p:attrName>
                                        </p:attrNameLst>
                                      </p:cBhvr>
                                      <p:tavLst>
                                        <p:tav tm="0">
                                          <p:val>
                                            <p:strVal val="ppt_w"/>
                                          </p:val>
                                        </p:tav>
                                        <p:tav tm="100000">
                                          <p:val>
                                            <p:strVal val="ppt_w*0.70"/>
                                          </p:val>
                                        </p:tav>
                                      </p:tavLst>
                                    </p:anim>
                                    <p:anim calcmode="lin" valueType="num">
                                      <p:cBhvr>
                                        <p:cTn id="39" dur="1000"/>
                                        <p:tgtEl>
                                          <p:spTgt spid="27655"/>
                                        </p:tgtEl>
                                        <p:attrNameLst>
                                          <p:attrName>ppt_h</p:attrName>
                                        </p:attrNameLst>
                                      </p:cBhvr>
                                      <p:tavLst>
                                        <p:tav tm="0">
                                          <p:val>
                                            <p:strVal val="ppt_h"/>
                                          </p:val>
                                        </p:tav>
                                        <p:tav tm="100000">
                                          <p:val>
                                            <p:strVal val="ppt_h"/>
                                          </p:val>
                                        </p:tav>
                                      </p:tavLst>
                                    </p:anim>
                                    <p:animEffect transition="out" filter="fade">
                                      <p:cBhvr>
                                        <p:cTn id="40" dur="1000"/>
                                        <p:tgtEl>
                                          <p:spTgt spid="27655"/>
                                        </p:tgtEl>
                                      </p:cBhvr>
                                    </p:animEffect>
                                    <p:set>
                                      <p:cBhvr>
                                        <p:cTn id="41" dur="1" fill="hold">
                                          <p:stCondLst>
                                            <p:cond delay="999"/>
                                          </p:stCondLst>
                                        </p:cTn>
                                        <p:tgtEl>
                                          <p:spTgt spid="27655"/>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nodeType="clickEffect">
                                  <p:stCondLst>
                                    <p:cond delay="0"/>
                                  </p:stCondLst>
                                  <p:childTnLst>
                                    <p:set>
                                      <p:cBhvr>
                                        <p:cTn id="45" dur="1" fill="hold">
                                          <p:stCondLst>
                                            <p:cond delay="0"/>
                                          </p:stCondLst>
                                        </p:cTn>
                                        <p:tgtEl>
                                          <p:spTgt spid="27656"/>
                                        </p:tgtEl>
                                        <p:attrNameLst>
                                          <p:attrName>style.visibility</p:attrName>
                                        </p:attrNameLst>
                                      </p:cBhvr>
                                      <p:to>
                                        <p:strVal val="visible"/>
                                      </p:to>
                                    </p:set>
                                    <p:anim calcmode="lin" valueType="num">
                                      <p:cBhvr>
                                        <p:cTn id="46" dur="500" fill="hold"/>
                                        <p:tgtEl>
                                          <p:spTgt spid="27656"/>
                                        </p:tgtEl>
                                        <p:attrNameLst>
                                          <p:attrName>ppt_w</p:attrName>
                                        </p:attrNameLst>
                                      </p:cBhvr>
                                      <p:tavLst>
                                        <p:tav tm="0">
                                          <p:val>
                                            <p:fltVal val="0"/>
                                          </p:val>
                                        </p:tav>
                                        <p:tav tm="100000">
                                          <p:val>
                                            <p:strVal val="#ppt_w"/>
                                          </p:val>
                                        </p:tav>
                                      </p:tavLst>
                                    </p:anim>
                                    <p:anim calcmode="lin" valueType="num">
                                      <p:cBhvr>
                                        <p:cTn id="47" dur="500" fill="hold"/>
                                        <p:tgtEl>
                                          <p:spTgt spid="27656"/>
                                        </p:tgtEl>
                                        <p:attrNameLst>
                                          <p:attrName>ppt_h</p:attrName>
                                        </p:attrNameLst>
                                      </p:cBhvr>
                                      <p:tavLst>
                                        <p:tav tm="0">
                                          <p:val>
                                            <p:fltVal val="0"/>
                                          </p:val>
                                        </p:tav>
                                        <p:tav tm="100000">
                                          <p:val>
                                            <p:strVal val="#ppt_h"/>
                                          </p:val>
                                        </p:tav>
                                      </p:tavLst>
                                    </p:anim>
                                    <p:animEffect transition="in" filter="fade">
                                      <p:cBhvr>
                                        <p:cTn id="48"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1" y="0"/>
            <a:ext cx="9517488" cy="1143000"/>
          </a:xfrm>
        </p:spPr>
        <p:txBody>
          <a:bodyPr>
            <a:normAutofit fontScale="90000"/>
          </a:bodyPr>
          <a:lstStyle/>
          <a:p>
            <a:r>
              <a:rPr lang="en-US" altLang="vi-VN" sz="3500" b="1" dirty="0">
                <a:solidFill>
                  <a:schemeClr val="accent2">
                    <a:lumMod val="75000"/>
                  </a:schemeClr>
                </a:solidFill>
                <a:latin typeface="Times New Roman" panose="02020603050405020304" pitchFamily="18" charset="0"/>
              </a:rPr>
              <a:t>II. BIỆN PHÁP BẢO ĐẢM AN TOÀN LAO ĐỘNG TRONG NẤU ĂN</a:t>
            </a:r>
          </a:p>
        </p:txBody>
      </p:sp>
      <p:sp>
        <p:nvSpPr>
          <p:cNvPr id="29699" name="Rectangle 3"/>
          <p:cNvSpPr>
            <a:spLocks noGrp="1"/>
          </p:cNvSpPr>
          <p:nvPr>
            <p:ph type="body" idx="1"/>
          </p:nvPr>
        </p:nvSpPr>
        <p:spPr>
          <a:xfrm>
            <a:off x="0" y="1143000"/>
            <a:ext cx="3733800" cy="5257800"/>
          </a:xfrm>
        </p:spPr>
        <p:txBody>
          <a:bodyPr>
            <a:normAutofit lnSpcReduction="10000"/>
          </a:bodyPr>
          <a:lstStyle/>
          <a:p>
            <a:pPr marL="609600" indent="-609600">
              <a:buFont typeface="Arial" panose="020B0604020202020204" pitchFamily="34" charset="0"/>
              <a:buAutoNum type="arabicPeriod"/>
            </a:pPr>
            <a:r>
              <a:rPr lang="en-US" altLang="vi-VN" sz="2800" b="1" i="1" u="sng" dirty="0">
                <a:latin typeface="Times New Roman" panose="02020603050405020304" pitchFamily="18" charset="0"/>
              </a:rPr>
              <a:t>Sử dụng các dụng cụ, thiết bị cầm tay</a:t>
            </a:r>
          </a:p>
          <a:p>
            <a:pPr marL="609600" indent="-609600">
              <a:buNone/>
            </a:pPr>
            <a:r>
              <a:rPr lang="en-US" altLang="vi-VN" sz="2800" dirty="0">
                <a:latin typeface="Times New Roman" panose="02020603050405020304" pitchFamily="18" charset="0"/>
              </a:rPr>
              <a:t>   -   </a:t>
            </a:r>
            <a:r>
              <a:rPr lang="en-US" altLang="vi-VN" sz="2800" i="1" dirty="0">
                <a:latin typeface="Times New Roman" panose="02020603050405020304" pitchFamily="18" charset="0"/>
              </a:rPr>
              <a:t>Khi sử dụng</a:t>
            </a:r>
            <a:r>
              <a:rPr lang="en-US" altLang="vi-VN" sz="2800" dirty="0">
                <a:latin typeface="Times New Roman" panose="02020603050405020304" pitchFamily="18" charset="0"/>
              </a:rPr>
              <a:t>:</a:t>
            </a:r>
          </a:p>
          <a:p>
            <a:pPr marL="609600" indent="-609600">
              <a:buNone/>
            </a:pPr>
            <a:r>
              <a:rPr lang="en-US" altLang="vi-VN" sz="2800" dirty="0">
                <a:latin typeface="Times New Roman" panose="02020603050405020304" pitchFamily="18" charset="0"/>
              </a:rPr>
              <a:t>       * Các dụng cụ sắc, nhọn: cẩn thận , để xa tầm tay trẻ em</a:t>
            </a:r>
          </a:p>
          <a:p>
            <a:pPr marL="609600" indent="-609600">
              <a:buNone/>
            </a:pPr>
            <a:r>
              <a:rPr lang="en-US" altLang="vi-VN" sz="2800" dirty="0">
                <a:latin typeface="Times New Roman" panose="02020603050405020304" pitchFamily="18" charset="0"/>
              </a:rPr>
              <a:t>       * Các dụng cụ, thiết bị có tay cầm: tránh để tay cầm bị hư</a:t>
            </a:r>
          </a:p>
          <a:p>
            <a:pPr marL="609600" indent="-609600">
              <a:buNone/>
            </a:pPr>
            <a:r>
              <a:rPr lang="en-US" altLang="vi-VN" sz="2800" dirty="0">
                <a:latin typeface="Times New Roman" panose="02020603050405020304" pitchFamily="18" charset="0"/>
              </a:rPr>
              <a:t>       * Các vật dụng dễ cháy: để xa bếp lửa</a:t>
            </a:r>
          </a:p>
        </p:txBody>
      </p:sp>
      <p:pic>
        <p:nvPicPr>
          <p:cNvPr id="29700" name="Picture 4" descr="diem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122" y="1447800"/>
            <a:ext cx="3810000" cy="4648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90998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9698"/>
                                        </p:tgtEl>
                                      </p:cBhvr>
                                    </p:animEffect>
                                    <p:animScale>
                                      <p:cBhvr>
                                        <p:cTn id="7" dur="250" autoRev="1" fill="hold"/>
                                        <p:tgtEl>
                                          <p:spTgt spid="29698"/>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mph" presetSubtype="0" fill="hold" nodeType="clickEffect">
                                  <p:stCondLst>
                                    <p:cond delay="0"/>
                                  </p:stCondLst>
                                  <p:childTnLst>
                                    <p:animRot by="21600000">
                                      <p:cBhvr>
                                        <p:cTn id="15" dur="500" fill="hold"/>
                                        <p:tgtEl>
                                          <p:spTgt spid="29699">
                                            <p:txEl>
                                              <p:pRg st="0" end="0"/>
                                            </p:txEl>
                                          </p:spTgt>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29699">
                                            <p:txEl>
                                              <p:pRg st="1" end="1"/>
                                            </p:txEl>
                                          </p:spTgt>
                                        </p:tgtEl>
                                        <p:attrNameLst>
                                          <p:attrName>style.visibility</p:attrName>
                                        </p:attrNameLst>
                                      </p:cBhvr>
                                      <p:to>
                                        <p:strVal val="visible"/>
                                      </p:to>
                                    </p:set>
                                    <p:anim calcmode="lin" valueType="num">
                                      <p:cBhvr>
                                        <p:cTn id="20" dur="500" fill="hold"/>
                                        <p:tgtEl>
                                          <p:spTgt spid="29699">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29699">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2969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29699">
                                            <p:txEl>
                                              <p:pRg st="2" end="2"/>
                                            </p:txEl>
                                          </p:spTgt>
                                        </p:tgtEl>
                                        <p:attrNameLst>
                                          <p:attrName>style.visibility</p:attrName>
                                        </p:attrNameLst>
                                      </p:cBhvr>
                                      <p:to>
                                        <p:strVal val="visible"/>
                                      </p:to>
                                    </p:set>
                                    <p:anim calcmode="lin" valueType="num">
                                      <p:cBhvr>
                                        <p:cTn id="27" dur="500" fill="hold"/>
                                        <p:tgtEl>
                                          <p:spTgt spid="29699">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29699">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29699">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29699">
                                            <p:txEl>
                                              <p:pRg st="3" end="3"/>
                                            </p:txEl>
                                          </p:spTgt>
                                        </p:tgtEl>
                                        <p:attrNameLst>
                                          <p:attrName>style.visibility</p:attrName>
                                        </p:attrNameLst>
                                      </p:cBhvr>
                                      <p:to>
                                        <p:strVal val="visible"/>
                                      </p:to>
                                    </p:set>
                                    <p:anim calcmode="lin" valueType="num">
                                      <p:cBhvr>
                                        <p:cTn id="34" dur="500" fill="hold"/>
                                        <p:tgtEl>
                                          <p:spTgt spid="29699">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29699">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29699">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29699">
                                            <p:txEl>
                                              <p:pRg st="4" end="4"/>
                                            </p:txEl>
                                          </p:spTgt>
                                        </p:tgtEl>
                                        <p:attrNameLst>
                                          <p:attrName>style.visibility</p:attrName>
                                        </p:attrNameLst>
                                      </p:cBhvr>
                                      <p:to>
                                        <p:strVal val="visible"/>
                                      </p:to>
                                    </p:set>
                                    <p:anim calcmode="lin" valueType="num">
                                      <p:cBhvr>
                                        <p:cTn id="41" dur="500" fill="hold"/>
                                        <p:tgtEl>
                                          <p:spTgt spid="29699">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29699">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29699">
                                            <p:txEl>
                                              <p:pRg st="4" end="4"/>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4" presetClass="entr" presetSubtype="10" fill="hold" nodeType="clickEffect">
                                  <p:stCondLst>
                                    <p:cond delay="0"/>
                                  </p:stCondLst>
                                  <p:childTnLst>
                                    <p:set>
                                      <p:cBhvr>
                                        <p:cTn id="47" dur="1" fill="hold">
                                          <p:stCondLst>
                                            <p:cond delay="0"/>
                                          </p:stCondLst>
                                        </p:cTn>
                                        <p:tgtEl>
                                          <p:spTgt spid="29700"/>
                                        </p:tgtEl>
                                        <p:attrNameLst>
                                          <p:attrName>style.visibility</p:attrName>
                                        </p:attrNameLst>
                                      </p:cBhvr>
                                      <p:to>
                                        <p:strVal val="visible"/>
                                      </p:to>
                                    </p:set>
                                    <p:animEffect transition="in" filter="randombar(horizontal)">
                                      <p:cBhvr>
                                        <p:cTn id="48" dur="500"/>
                                        <p:tgtEl>
                                          <p:spTgt spid="2970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6" presetClass="emph" presetSubtype="0" fill="hold" nodeType="clickEffect">
                                  <p:stCondLst>
                                    <p:cond delay="0"/>
                                  </p:stCondLst>
                                  <p:childTnLst>
                                    <p:animScale>
                                      <p:cBhvr>
                                        <p:cTn id="52" dur="500" fill="hold"/>
                                        <p:tgtEl>
                                          <p:spTgt spid="2970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465786" y="0"/>
            <a:ext cx="9708524" cy="1447800"/>
          </a:xfrm>
        </p:spPr>
        <p:txBody>
          <a:bodyPr/>
          <a:lstStyle/>
          <a:p>
            <a:r>
              <a:rPr lang="en-US" altLang="vi-VN" sz="3500" b="1" dirty="0">
                <a:solidFill>
                  <a:schemeClr val="accent2">
                    <a:lumMod val="75000"/>
                  </a:schemeClr>
                </a:solidFill>
                <a:latin typeface="Times New Roman" panose="02020603050405020304" pitchFamily="18" charset="0"/>
              </a:rPr>
              <a:t>II. BIỆN PHÁP BẢO ĐẢM AN TOÀN LAO ĐỘNG TRONG NẤU ĂN</a:t>
            </a:r>
          </a:p>
        </p:txBody>
      </p:sp>
      <p:sp>
        <p:nvSpPr>
          <p:cNvPr id="30723" name="Rectangle 3"/>
          <p:cNvSpPr>
            <a:spLocks noGrp="1"/>
          </p:cNvSpPr>
          <p:nvPr>
            <p:ph type="body" idx="1"/>
          </p:nvPr>
        </p:nvSpPr>
        <p:spPr>
          <a:xfrm>
            <a:off x="465786" y="1447800"/>
            <a:ext cx="9728796" cy="3880773"/>
          </a:xfrm>
        </p:spPr>
        <p:txBody>
          <a:bodyPr/>
          <a:lstStyle/>
          <a:p>
            <a:pPr>
              <a:buFont typeface="Arial" panose="020B0604020202020204" pitchFamily="34" charset="0"/>
              <a:buNone/>
            </a:pPr>
            <a:r>
              <a:rPr lang="en-US" altLang="vi-VN" sz="2800" b="1" i="1" u="sng" dirty="0" smtClean="0">
                <a:latin typeface="Times New Roman" panose="02020603050405020304" pitchFamily="18" charset="0"/>
              </a:rPr>
              <a:t>1. Sử dụng các dụng cụ, thiết bị cầm tay</a:t>
            </a:r>
            <a:endParaRPr lang="en-US" altLang="vi-VN" sz="2800" dirty="0" smtClean="0">
              <a:latin typeface="Times New Roman" panose="02020603050405020304" pitchFamily="18" charset="0"/>
            </a:endParaRPr>
          </a:p>
          <a:p>
            <a:pPr>
              <a:buFont typeface="Arial" panose="020B0604020202020204" pitchFamily="34" charset="0"/>
              <a:buNone/>
            </a:pPr>
            <a:r>
              <a:rPr lang="en-US" altLang="vi-VN" sz="2400" dirty="0" smtClean="0">
                <a:latin typeface="Times New Roman" panose="02020603050405020304" pitchFamily="18" charset="0"/>
              </a:rPr>
              <a:t>-   Lấy những vật dụng trên cao: cần phải bắc ghế hoặc nhờ người khác lấy hộ, không nên cố với lấy.</a:t>
            </a:r>
          </a:p>
          <a:p>
            <a:pPr>
              <a:buFont typeface="Arial" panose="020B0604020202020204" pitchFamily="34" charset="0"/>
              <a:buNone/>
            </a:pPr>
            <a:r>
              <a:rPr lang="en-US" altLang="vi-VN" sz="2400" dirty="0" smtClean="0">
                <a:latin typeface="Times New Roman" panose="02020603050405020304" pitchFamily="18" charset="0"/>
              </a:rPr>
              <a:t>-   Bê những đồ dùng nấu sôi: dùng găng tay bê để không bị nóng , cẩn thận khi bê</a:t>
            </a:r>
          </a:p>
          <a:p>
            <a:pPr>
              <a:buFont typeface="Arial" panose="020B0604020202020204" pitchFamily="34" charset="0"/>
              <a:buNone/>
            </a:pPr>
            <a:r>
              <a:rPr lang="en-US" altLang="vi-VN" sz="2400" dirty="0" smtClean="0">
                <a:latin typeface="Times New Roman" panose="02020603050405020304" pitchFamily="18" charset="0"/>
              </a:rPr>
              <a:t>-   Rơi vãi thức ăn trơn trượt trên nền nhà: phải quét , lau ngay để </a:t>
            </a:r>
            <a:r>
              <a:rPr lang="en-US" altLang="vi-VN" sz="2400" dirty="0" err="1" smtClean="0">
                <a:latin typeface="Times New Roman" panose="02020603050405020304" pitchFamily="18" charset="0"/>
              </a:rPr>
              <a:t>khọng</a:t>
            </a:r>
            <a:r>
              <a:rPr lang="en-US" altLang="vi-VN" sz="2400" dirty="0" smtClean="0">
                <a:latin typeface="Times New Roman" panose="02020603050405020304" pitchFamily="18" charset="0"/>
              </a:rPr>
              <a:t> bị trượt té</a:t>
            </a:r>
          </a:p>
        </p:txBody>
      </p:sp>
    </p:spTree>
    <p:extLst>
      <p:ext uri="{BB962C8B-B14F-4D97-AF65-F5344CB8AC3E}">
        <p14:creationId xmlns:p14="http://schemas.microsoft.com/office/powerpoint/2010/main" val="165498193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3072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072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animEffect transition="in" filter="fade">
                                      <p:cBhvr>
                                        <p:cTn id="15" dur="1000"/>
                                        <p:tgtEl>
                                          <p:spTgt spid="30723">
                                            <p:txEl>
                                              <p:pRg st="1" end="1"/>
                                            </p:txEl>
                                          </p:spTgt>
                                        </p:tgtEl>
                                      </p:cBhvr>
                                    </p:animEffect>
                                    <p:anim calcmode="lin" valueType="num">
                                      <p:cBhvr>
                                        <p:cTn id="16"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072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072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0723">
                                            <p:txEl>
                                              <p:pRg st="2" end="2"/>
                                            </p:txEl>
                                          </p:spTgt>
                                        </p:tgtEl>
                                        <p:attrNameLst>
                                          <p:attrName>style.visibility</p:attrName>
                                        </p:attrNameLst>
                                      </p:cBhvr>
                                      <p:to>
                                        <p:strVal val="visible"/>
                                      </p:to>
                                    </p:set>
                                    <p:animEffect transition="in" filter="fade">
                                      <p:cBhvr>
                                        <p:cTn id="23" dur="1000"/>
                                        <p:tgtEl>
                                          <p:spTgt spid="30723">
                                            <p:txEl>
                                              <p:pRg st="2" end="2"/>
                                            </p:txEl>
                                          </p:spTgt>
                                        </p:tgtEl>
                                      </p:cBhvr>
                                    </p:animEffect>
                                    <p:anim calcmode="lin" valueType="num">
                                      <p:cBhvr>
                                        <p:cTn id="24"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072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072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0723">
                                            <p:txEl>
                                              <p:pRg st="3" end="3"/>
                                            </p:txEl>
                                          </p:spTgt>
                                        </p:tgtEl>
                                        <p:attrNameLst>
                                          <p:attrName>style.visibility</p:attrName>
                                        </p:attrNameLst>
                                      </p:cBhvr>
                                      <p:to>
                                        <p:strVal val="visible"/>
                                      </p:to>
                                    </p:set>
                                    <p:animEffect transition="in" filter="fade">
                                      <p:cBhvr>
                                        <p:cTn id="31" dur="1000"/>
                                        <p:tgtEl>
                                          <p:spTgt spid="30723">
                                            <p:txEl>
                                              <p:pRg st="3" end="3"/>
                                            </p:txEl>
                                          </p:spTgt>
                                        </p:tgtEl>
                                      </p:cBhvr>
                                    </p:animEffect>
                                    <p:anim calcmode="lin" valueType="num">
                                      <p:cBhvr>
                                        <p:cTn id="32" dur="1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072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072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228600" y="0"/>
            <a:ext cx="9829800" cy="1143000"/>
          </a:xfrm>
        </p:spPr>
        <p:txBody>
          <a:bodyPr>
            <a:normAutofit fontScale="90000"/>
          </a:bodyPr>
          <a:lstStyle/>
          <a:p>
            <a:r>
              <a:rPr lang="en-US" altLang="vi-VN" sz="3500" b="1" dirty="0">
                <a:solidFill>
                  <a:schemeClr val="accent2">
                    <a:lumMod val="75000"/>
                  </a:schemeClr>
                </a:solidFill>
                <a:latin typeface="Times New Roman" panose="02020603050405020304" pitchFamily="18" charset="0"/>
              </a:rPr>
              <a:t>II. BIỆN PHÁP BẢO ĐẢM AN TOÀN LAO ĐỘNG TRONG NẤU ĂN</a:t>
            </a:r>
          </a:p>
        </p:txBody>
      </p:sp>
      <p:sp>
        <p:nvSpPr>
          <p:cNvPr id="31747" name="Rectangle 3"/>
          <p:cNvSpPr>
            <a:spLocks noGrp="1"/>
          </p:cNvSpPr>
          <p:nvPr>
            <p:ph type="body" idx="1"/>
          </p:nvPr>
        </p:nvSpPr>
        <p:spPr>
          <a:xfrm>
            <a:off x="228600" y="1143000"/>
            <a:ext cx="8229600" cy="762000"/>
          </a:xfrm>
        </p:spPr>
        <p:txBody>
          <a:bodyPr>
            <a:normAutofit lnSpcReduction="10000"/>
          </a:bodyPr>
          <a:lstStyle/>
          <a:p>
            <a:pPr>
              <a:lnSpc>
                <a:spcPct val="80000"/>
              </a:lnSpc>
              <a:buFont typeface="Arial" panose="020B0604020202020204" pitchFamily="34" charset="0"/>
              <a:buNone/>
            </a:pPr>
            <a:r>
              <a:rPr lang="en-US" altLang="vi-VN" sz="2800" b="1" i="1" u="sng" dirty="0" smtClean="0">
                <a:latin typeface="Times New Roman" panose="02020603050405020304" pitchFamily="18" charset="0"/>
              </a:rPr>
              <a:t>2. Sử dụng các dụng cụ và thiết bị dùng điện</a:t>
            </a:r>
          </a:p>
          <a:p>
            <a:pPr>
              <a:lnSpc>
                <a:spcPct val="80000"/>
              </a:lnSpc>
              <a:buFont typeface="Arial" panose="020B0604020202020204" pitchFamily="34" charset="0"/>
              <a:buNone/>
            </a:pPr>
            <a:r>
              <a:rPr lang="en-US" altLang="vi-VN" dirty="0" smtClean="0">
                <a:latin typeface="Times New Roman" panose="02020603050405020304" pitchFamily="18" charset="0"/>
              </a:rPr>
              <a:t>    </a:t>
            </a:r>
          </a:p>
        </p:txBody>
      </p:sp>
      <p:sp>
        <p:nvSpPr>
          <p:cNvPr id="31749" name="Rectangle 5"/>
          <p:cNvSpPr>
            <a:spLocks noChangeArrowheads="1"/>
          </p:cNvSpPr>
          <p:nvPr/>
        </p:nvSpPr>
        <p:spPr bwMode="auto">
          <a:xfrm>
            <a:off x="2286000" y="2209800"/>
            <a:ext cx="7772400" cy="4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257300" indent="-342900">
              <a:defRPr>
                <a:solidFill>
                  <a:schemeClr val="tx1"/>
                </a:solidFill>
                <a:latin typeface="Calibri" panose="020F0502020204030204" pitchFamily="34" charset="0"/>
              </a:defRPr>
            </a:lvl3pPr>
            <a:lvl4pPr marL="1714500" indent="-342900">
              <a:defRPr>
                <a:solidFill>
                  <a:schemeClr val="tx1"/>
                </a:solidFill>
                <a:latin typeface="Calibri" panose="020F0502020204030204" pitchFamily="34" charset="0"/>
              </a:defRPr>
            </a:lvl4pPr>
            <a:lvl5pPr marL="2171700" indent="-342900">
              <a:defRPr>
                <a:solidFill>
                  <a:schemeClr val="tx1"/>
                </a:solidFill>
                <a:latin typeface="Calibri" panose="020F0502020204030204" pitchFamily="34" charset="0"/>
              </a:defRPr>
            </a:lvl5pPr>
            <a:lvl6pPr marL="2628900" indent="-342900" fontAlgn="base">
              <a:spcBef>
                <a:spcPct val="0"/>
              </a:spcBef>
              <a:spcAft>
                <a:spcPct val="0"/>
              </a:spcAft>
              <a:defRPr>
                <a:solidFill>
                  <a:schemeClr val="tx1"/>
                </a:solidFill>
                <a:latin typeface="Calibri" panose="020F0502020204030204" pitchFamily="34" charset="0"/>
              </a:defRPr>
            </a:lvl6pPr>
            <a:lvl7pPr marL="3086100" indent="-342900" fontAlgn="base">
              <a:spcBef>
                <a:spcPct val="0"/>
              </a:spcBef>
              <a:spcAft>
                <a:spcPct val="0"/>
              </a:spcAft>
              <a:defRPr>
                <a:solidFill>
                  <a:schemeClr val="tx1"/>
                </a:solidFill>
                <a:latin typeface="Calibri" panose="020F0502020204030204" pitchFamily="34" charset="0"/>
              </a:defRPr>
            </a:lvl7pPr>
            <a:lvl8pPr marL="3543300" indent="-342900" fontAlgn="base">
              <a:spcBef>
                <a:spcPct val="0"/>
              </a:spcBef>
              <a:spcAft>
                <a:spcPct val="0"/>
              </a:spcAft>
              <a:defRPr>
                <a:solidFill>
                  <a:schemeClr val="tx1"/>
                </a:solidFill>
                <a:latin typeface="Calibri" panose="020F0502020204030204" pitchFamily="34" charset="0"/>
              </a:defRPr>
            </a:lvl8pPr>
            <a:lvl9pPr marL="4000500" indent="-342900" fontAlgn="base">
              <a:spcBef>
                <a:spcPct val="0"/>
              </a:spcBef>
              <a:spcAft>
                <a:spcPct val="0"/>
              </a:spcAft>
              <a:defRPr>
                <a:solidFill>
                  <a:schemeClr val="tx1"/>
                </a:solidFill>
                <a:latin typeface="Calibri" panose="020F0502020204030204" pitchFamily="34" charset="0"/>
              </a:defRPr>
            </a:lvl9pPr>
          </a:lstStyle>
          <a:p>
            <a:pPr>
              <a:spcBef>
                <a:spcPct val="20000"/>
              </a:spcBef>
              <a:buFont typeface="Arial" panose="020B0604020202020204" pitchFamily="34" charset="0"/>
              <a:buNone/>
            </a:pPr>
            <a:r>
              <a:rPr lang="en-US" altLang="vi-VN" sz="3200" i="1">
                <a:latin typeface="Times New Roman" panose="02020603050405020304" pitchFamily="18" charset="0"/>
              </a:rPr>
              <a:t>a) Trước khi sử dụng</a:t>
            </a:r>
            <a:r>
              <a:rPr lang="en-US" altLang="vi-VN" sz="3200">
                <a:latin typeface="Times New Roman" panose="02020603050405020304" pitchFamily="18" charset="0"/>
              </a:rPr>
              <a:t>: kiểm tra dây điện , phích cắm </a:t>
            </a:r>
          </a:p>
          <a:p>
            <a:pPr>
              <a:spcBef>
                <a:spcPct val="20000"/>
              </a:spcBef>
              <a:buFont typeface="Arial" panose="020B0604020202020204" pitchFamily="34" charset="0"/>
              <a:buNone/>
            </a:pPr>
            <a:r>
              <a:rPr lang="en-US" altLang="vi-VN" sz="3200">
                <a:latin typeface="Times New Roman" panose="02020603050405020304" pitchFamily="18" charset="0"/>
              </a:rPr>
              <a:t>b) </a:t>
            </a:r>
            <a:r>
              <a:rPr lang="en-US" altLang="vi-VN" sz="3200" i="1">
                <a:latin typeface="Times New Roman" panose="02020603050405020304" pitchFamily="18" charset="0"/>
              </a:rPr>
              <a:t>Trong khi sử dụng:</a:t>
            </a:r>
            <a:r>
              <a:rPr lang="en-US" altLang="vi-VN" sz="3200">
                <a:latin typeface="Times New Roman" panose="02020603050405020304" pitchFamily="18" charset="0"/>
              </a:rPr>
              <a:t> sử dụng nguồn điện thích hợp để tránh làm đồ dùng bị hỏng,không để đồ dùng làm việc quá công suất định mức.</a:t>
            </a:r>
          </a:p>
          <a:p>
            <a:pPr>
              <a:spcBef>
                <a:spcPct val="20000"/>
              </a:spcBef>
              <a:buFont typeface="Arial" panose="020B0604020202020204" pitchFamily="34" charset="0"/>
              <a:buNone/>
            </a:pPr>
            <a:r>
              <a:rPr lang="en-US" altLang="vi-VN" sz="3200">
                <a:latin typeface="Times New Roman" panose="02020603050405020304" pitchFamily="18" charset="0"/>
              </a:rPr>
              <a:t>c) </a:t>
            </a:r>
            <a:r>
              <a:rPr lang="en-US" altLang="vi-VN" sz="3200" i="1">
                <a:latin typeface="Times New Roman" panose="02020603050405020304" pitchFamily="18" charset="0"/>
              </a:rPr>
              <a:t>Sau khi sử dụng:</a:t>
            </a:r>
            <a:r>
              <a:rPr lang="en-US" altLang="vi-VN" sz="3200">
                <a:latin typeface="Times New Roman" panose="02020603050405020304" pitchFamily="18" charset="0"/>
              </a:rPr>
              <a:t> lau sạch bằng khăn mềm, kiểm tra ổ điện dây dẫn. </a:t>
            </a:r>
          </a:p>
        </p:txBody>
      </p:sp>
      <p:pic>
        <p:nvPicPr>
          <p:cNvPr id="31752" name="Picture 8" descr="1179545883_phichd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362201"/>
            <a:ext cx="8382000" cy="402431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1753" name="Picture 9" descr="glowing_socke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362200"/>
            <a:ext cx="8382000" cy="4116388"/>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7367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slide(fromRight)">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1749">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1749">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1749">
                                            <p:txEl>
                                              <p:pRg st="2" end="2"/>
                                            </p:txEl>
                                          </p:spTgt>
                                        </p:tgtEl>
                                        <p:attrNameLst>
                                          <p:attrName>style.visibility</p:attrName>
                                        </p:attrNameLst>
                                      </p:cBhvr>
                                      <p:to>
                                        <p:strVal val="visible"/>
                                      </p:to>
                                    </p:set>
                                  </p:childTnLst>
                                </p:cTn>
                              </p:par>
                              <p:par>
                                <p:cTn id="20" presetID="8" presetClass="emph" presetSubtype="0" fill="hold" nodeType="withEffect">
                                  <p:stCondLst>
                                    <p:cond delay="0"/>
                                  </p:stCondLst>
                                  <p:childTnLst>
                                    <p:animRot by="21600000">
                                      <p:cBhvr>
                                        <p:cTn id="21" dur="500" fill="hold"/>
                                        <p:tgtEl>
                                          <p:spTgt spid="31749">
                                            <p:txEl>
                                              <p:pRg st="0" end="0"/>
                                            </p:txEl>
                                          </p:spTgt>
                                        </p:tgtEl>
                                        <p:attrNameLst>
                                          <p:attrName>r</p:attrName>
                                        </p:attrNameLst>
                                      </p:cBhvr>
                                    </p:animRot>
                                  </p:childTnLst>
                                </p:cTn>
                              </p:par>
                              <p:par>
                                <p:cTn id="22" presetID="8" presetClass="emph" presetSubtype="0" fill="hold" nodeType="withEffect">
                                  <p:stCondLst>
                                    <p:cond delay="0"/>
                                  </p:stCondLst>
                                  <p:childTnLst>
                                    <p:animRot by="21600000">
                                      <p:cBhvr>
                                        <p:cTn id="23" dur="500" fill="hold"/>
                                        <p:tgtEl>
                                          <p:spTgt spid="31749">
                                            <p:txEl>
                                              <p:pRg st="1" end="1"/>
                                            </p:txEl>
                                          </p:spTgt>
                                        </p:tgtEl>
                                        <p:attrNameLst>
                                          <p:attrName>r</p:attrName>
                                        </p:attrNameLst>
                                      </p:cBhvr>
                                    </p:animRot>
                                  </p:childTnLst>
                                </p:cTn>
                              </p:par>
                              <p:par>
                                <p:cTn id="24" presetID="8" presetClass="emph" presetSubtype="0" fill="hold" nodeType="withEffect">
                                  <p:stCondLst>
                                    <p:cond delay="0"/>
                                  </p:stCondLst>
                                  <p:childTnLst>
                                    <p:animRot by="21600000">
                                      <p:cBhvr>
                                        <p:cTn id="25" dur="500" fill="hold"/>
                                        <p:tgtEl>
                                          <p:spTgt spid="31749">
                                            <p:txEl>
                                              <p:pRg st="2" end="2"/>
                                            </p:txEl>
                                          </p:spTgt>
                                        </p:tgtEl>
                                        <p:attrNameLst>
                                          <p:attrName>r</p:attrName>
                                        </p:attrNameLst>
                                      </p:cBhvr>
                                    </p:animRo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31752"/>
                                        </p:tgtEl>
                                        <p:attrNameLst>
                                          <p:attrName>style.visibility</p:attrName>
                                        </p:attrNameLst>
                                      </p:cBhvr>
                                      <p:to>
                                        <p:strVal val="visible"/>
                                      </p:to>
                                    </p:set>
                                  </p:childTnLst>
                                </p:cTn>
                              </p:par>
                              <p:par>
                                <p:cTn id="30" presetID="26" presetClass="emph" presetSubtype="0" fill="hold" nodeType="withEffect">
                                  <p:stCondLst>
                                    <p:cond delay="0"/>
                                  </p:stCondLst>
                                  <p:childTnLst>
                                    <p:animEffect transition="out" filter="fade">
                                      <p:cBhvr>
                                        <p:cTn id="31" dur="500" tmFilter="0, 0; .2, .5; .8, .5; 1, 0"/>
                                        <p:tgtEl>
                                          <p:spTgt spid="31752"/>
                                        </p:tgtEl>
                                      </p:cBhvr>
                                    </p:animEffect>
                                    <p:animScale>
                                      <p:cBhvr>
                                        <p:cTn id="32" dur="250" autoRev="1" fill="hold"/>
                                        <p:tgtEl>
                                          <p:spTgt spid="31752"/>
                                        </p:tgtEl>
                                      </p:cBhvr>
                                      <p:by x="105000" y="105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1753"/>
                                        </p:tgtEl>
                                        <p:attrNameLst>
                                          <p:attrName>style.visibility</p:attrName>
                                        </p:attrNameLst>
                                      </p:cBhvr>
                                      <p:to>
                                        <p:strVal val="visible"/>
                                      </p:to>
                                    </p:set>
                                  </p:childTnLst>
                                </p:cTn>
                              </p:par>
                              <p:par>
                                <p:cTn id="37" presetID="26" presetClass="emph" presetSubtype="0" fill="hold" nodeType="withEffect">
                                  <p:stCondLst>
                                    <p:cond delay="0"/>
                                  </p:stCondLst>
                                  <p:childTnLst>
                                    <p:animEffect transition="out" filter="fade">
                                      <p:cBhvr>
                                        <p:cTn id="38" dur="500" tmFilter="0, 0; .2, .5; .8, .5; 1, 0"/>
                                        <p:tgtEl>
                                          <p:spTgt spid="31753"/>
                                        </p:tgtEl>
                                      </p:cBhvr>
                                    </p:animEffect>
                                    <p:animScale>
                                      <p:cBhvr>
                                        <p:cTn id="39" dur="250" autoRev="1" fill="hold"/>
                                        <p:tgtEl>
                                          <p:spTgt spid="317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244699" y="0"/>
            <a:ext cx="9889901" cy="1143000"/>
          </a:xfrm>
        </p:spPr>
        <p:txBody>
          <a:bodyPr>
            <a:normAutofit fontScale="90000"/>
          </a:bodyPr>
          <a:lstStyle/>
          <a:p>
            <a:r>
              <a:rPr lang="en-US" altLang="vi-VN" sz="3500" b="1" dirty="0">
                <a:solidFill>
                  <a:schemeClr val="accent2">
                    <a:lumMod val="75000"/>
                  </a:schemeClr>
                </a:solidFill>
                <a:latin typeface="Times New Roman" panose="02020603050405020304" pitchFamily="18" charset="0"/>
              </a:rPr>
              <a:t>II. BIỆN PHÁP BẢO ĐẢM AN TOÀN LAO ĐỘNG TRONG NẤU ĂN</a:t>
            </a:r>
          </a:p>
        </p:txBody>
      </p:sp>
      <p:sp>
        <p:nvSpPr>
          <p:cNvPr id="32771" name="Rectangle 3"/>
          <p:cNvSpPr>
            <a:spLocks noGrp="1"/>
          </p:cNvSpPr>
          <p:nvPr>
            <p:ph type="body" idx="1"/>
          </p:nvPr>
        </p:nvSpPr>
        <p:spPr>
          <a:xfrm>
            <a:off x="244699" y="1143000"/>
            <a:ext cx="8596668" cy="3880773"/>
          </a:xfrm>
        </p:spPr>
        <p:txBody>
          <a:bodyPr>
            <a:normAutofit/>
          </a:bodyPr>
          <a:lstStyle/>
          <a:p>
            <a:pPr>
              <a:lnSpc>
                <a:spcPct val="90000"/>
              </a:lnSpc>
            </a:pPr>
            <a:r>
              <a:rPr lang="en-US" altLang="vi-VN" sz="2400" i="1" dirty="0" smtClean="0">
                <a:latin typeface="Times New Roman" panose="02020603050405020304" pitchFamily="18" charset="0"/>
              </a:rPr>
              <a:t>Bếp điện</a:t>
            </a:r>
            <a:r>
              <a:rPr lang="en-US" altLang="vi-VN" sz="2400" dirty="0" smtClean="0">
                <a:latin typeface="Times New Roman" panose="02020603050405020304" pitchFamily="18" charset="0"/>
              </a:rPr>
              <a:t>: tránh để bếp làm việc quá công suất</a:t>
            </a:r>
          </a:p>
          <a:p>
            <a:pPr>
              <a:lnSpc>
                <a:spcPct val="90000"/>
              </a:lnSpc>
            </a:pPr>
            <a:r>
              <a:rPr lang="en-US" altLang="vi-VN" sz="2400" i="1" dirty="0" smtClean="0">
                <a:latin typeface="Times New Roman" panose="02020603050405020304" pitchFamily="18" charset="0"/>
              </a:rPr>
              <a:t>Nồi cơm điện:</a:t>
            </a:r>
            <a:r>
              <a:rPr lang="en-US" altLang="vi-VN" sz="2400" dirty="0" smtClean="0">
                <a:latin typeface="Times New Roman" panose="02020603050405020304" pitchFamily="18" charset="0"/>
              </a:rPr>
              <a:t> sau khi nấu xong phải rút phích cắm</a:t>
            </a:r>
          </a:p>
          <a:p>
            <a:pPr>
              <a:lnSpc>
                <a:spcPct val="90000"/>
              </a:lnSpc>
            </a:pPr>
            <a:r>
              <a:rPr lang="en-US" altLang="vi-VN" sz="2400" i="1" dirty="0" smtClean="0">
                <a:latin typeface="Times New Roman" panose="02020603050405020304" pitchFamily="18" charset="0"/>
              </a:rPr>
              <a:t>Ấm điện</a:t>
            </a:r>
            <a:r>
              <a:rPr lang="en-US" altLang="vi-VN" sz="2400" dirty="0" smtClean="0">
                <a:latin typeface="Times New Roman" panose="02020603050405020304" pitchFamily="18" charset="0"/>
              </a:rPr>
              <a:t>: sau khi sử dụng lau bằng khăn mềm</a:t>
            </a:r>
          </a:p>
          <a:p>
            <a:pPr>
              <a:lnSpc>
                <a:spcPct val="90000"/>
              </a:lnSpc>
            </a:pPr>
            <a:r>
              <a:rPr lang="en-US" altLang="vi-VN" sz="2400" i="1" dirty="0" smtClean="0">
                <a:latin typeface="Times New Roman" panose="02020603050405020304" pitchFamily="18" charset="0"/>
              </a:rPr>
              <a:t>Lò nướng điện</a:t>
            </a:r>
            <a:r>
              <a:rPr lang="en-US" altLang="vi-VN" sz="2400" dirty="0" smtClean="0">
                <a:latin typeface="Times New Roman" panose="02020603050405020304" pitchFamily="18" charset="0"/>
              </a:rPr>
              <a:t>: Dùng các dụng cụ đựng thức ăn chuyên dụng cho lò vi sóng; không dùng các đĩa chất dẻo thông thường vì chúng chịu nhiệt không tốt nên dễ bị biến dạng thậm chí tan chảy</a:t>
            </a:r>
          </a:p>
        </p:txBody>
      </p:sp>
      <p:pic>
        <p:nvPicPr>
          <p:cNvPr id="32772" name="Picture 4" descr="lovisong195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68439"/>
            <a:ext cx="8153400"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4269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p:cTn id="7" dur="500" fill="hold"/>
                                        <p:tgtEl>
                                          <p:spTgt spid="327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77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277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 calcmode="lin" valueType="num">
                                      <p:cBhvr>
                                        <p:cTn id="14" dur="500" fill="hold"/>
                                        <p:tgtEl>
                                          <p:spTgt spid="3277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277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277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2771">
                                            <p:txEl>
                                              <p:pRg st="2" end="2"/>
                                            </p:txEl>
                                          </p:spTgt>
                                        </p:tgtEl>
                                        <p:attrNameLst>
                                          <p:attrName>style.visibility</p:attrName>
                                        </p:attrNameLst>
                                      </p:cBhvr>
                                      <p:to>
                                        <p:strVal val="visible"/>
                                      </p:to>
                                    </p:set>
                                    <p:anim calcmode="lin" valueType="num">
                                      <p:cBhvr>
                                        <p:cTn id="21" dur="500" fill="hold"/>
                                        <p:tgtEl>
                                          <p:spTgt spid="3277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277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277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2771">
                                            <p:txEl>
                                              <p:pRg st="3" end="3"/>
                                            </p:txEl>
                                          </p:spTgt>
                                        </p:tgtEl>
                                        <p:attrNameLst>
                                          <p:attrName>style.visibility</p:attrName>
                                        </p:attrNameLst>
                                      </p:cBhvr>
                                      <p:to>
                                        <p:strVal val="visible"/>
                                      </p:to>
                                    </p:set>
                                    <p:anim calcmode="lin" valueType="num">
                                      <p:cBhvr>
                                        <p:cTn id="28" dur="500" fill="hold"/>
                                        <p:tgtEl>
                                          <p:spTgt spid="3277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2771">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277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2772"/>
                                        </p:tgtEl>
                                        <p:attrNameLst>
                                          <p:attrName>style.visibility</p:attrName>
                                        </p:attrNameLst>
                                      </p:cBhvr>
                                      <p:to>
                                        <p:strVal val="visible"/>
                                      </p:to>
                                    </p:set>
                                    <p:animEffect transition="in" filter="fade">
                                      <p:cBhvr>
                                        <p:cTn id="35"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a:xfrm>
            <a:off x="218941" y="39645"/>
            <a:ext cx="10449059" cy="1143000"/>
          </a:xfrm>
          <a:ln>
            <a:solidFill>
              <a:schemeClr val="tx1"/>
            </a:solidFill>
            <a:miter lim="800000"/>
            <a:headEnd/>
            <a:tailEnd/>
          </a:ln>
        </p:spPr>
        <p:txBody>
          <a:bodyPr>
            <a:normAutofit fontScale="90000"/>
          </a:bodyPr>
          <a:lstStyle/>
          <a:p>
            <a:r>
              <a:rPr lang="en-US" altLang="vi-VN" sz="3500" b="1" i="1" dirty="0">
                <a:solidFill>
                  <a:schemeClr val="hlink"/>
                </a:solidFill>
                <a:latin typeface="Times New Roman" panose="02020603050405020304" pitchFamily="18" charset="0"/>
              </a:rPr>
              <a:t>II. BIỆN PHÁP BẢO ĐẢM AN TOÀN LAO ĐỘNG TRONG NẤU ĂN</a:t>
            </a:r>
          </a:p>
        </p:txBody>
      </p:sp>
      <p:sp>
        <p:nvSpPr>
          <p:cNvPr id="35843" name="Rectangle 3"/>
          <p:cNvSpPr>
            <a:spLocks noGrp="1"/>
          </p:cNvSpPr>
          <p:nvPr>
            <p:ph type="body" idx="1"/>
          </p:nvPr>
        </p:nvSpPr>
        <p:spPr>
          <a:xfrm>
            <a:off x="218941" y="1371600"/>
            <a:ext cx="9550758" cy="4525963"/>
          </a:xfrm>
        </p:spPr>
        <p:txBody>
          <a:bodyPr>
            <a:normAutofit/>
          </a:bodyPr>
          <a:lstStyle/>
          <a:p>
            <a:r>
              <a:rPr lang="en-US" altLang="vi-VN" sz="2400" dirty="0" smtClean="0">
                <a:latin typeface="Times New Roman" panose="02020603050405020304" pitchFamily="18" charset="0"/>
              </a:rPr>
              <a:t>Khi nấu những thức ăn </a:t>
            </a:r>
            <a:r>
              <a:rPr lang="en-US" altLang="vi-VN" sz="2400" i="1" dirty="0" smtClean="0">
                <a:latin typeface="Times New Roman" panose="02020603050405020304" pitchFamily="18" charset="0"/>
              </a:rPr>
              <a:t>có vỏ hoặc màng mỏng</a:t>
            </a:r>
            <a:r>
              <a:rPr lang="en-US" altLang="vi-VN" sz="2400" dirty="0" smtClean="0">
                <a:latin typeface="Times New Roman" panose="02020603050405020304" pitchFamily="18" charset="0"/>
              </a:rPr>
              <a:t> (trứng, khoai lang, xúc xích, đồ đựng trong hộp), cần phải xăm lỗ, bóc vỏ, mở nắp để tránh hiện tượng phát nổ do thực phẩm bên trong tăng thể tích khi tăng nhiệt độ. </a:t>
            </a:r>
          </a:p>
        </p:txBody>
      </p:sp>
      <p:pic>
        <p:nvPicPr>
          <p:cNvPr id="35844" name="Picture 4" descr="28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286" y="443793"/>
            <a:ext cx="3276600" cy="3048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845" name="Picture 5" descr="238_h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231" y="431757"/>
            <a:ext cx="3568700" cy="30368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846" name="Picture 6" descr="nilo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0171" y="3683000"/>
            <a:ext cx="3200400" cy="28575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847" name="Picture 7" descr="atvn_com0nhat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657600"/>
            <a:ext cx="3581400" cy="28829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9523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slide(fromLeft)">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35843">
                                            <p:txEl>
                                              <p:pRg st="0" end="0"/>
                                            </p:txEl>
                                          </p:spTgt>
                                        </p:tgtEl>
                                      </p:cBhvr>
                                    </p:animEffect>
                                    <p:set>
                                      <p:cBhvr>
                                        <p:cTn id="12" dur="1" fill="hold">
                                          <p:stCondLst>
                                            <p:cond delay="499"/>
                                          </p:stCondLst>
                                        </p:cTn>
                                        <p:tgtEl>
                                          <p:spTgt spid="35843">
                                            <p:txEl>
                                              <p:pRg st="0" end="0"/>
                                            </p:txEl>
                                          </p:spTgt>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xit" presetSubtype="8" fill="hold" grpId="0" nodeType="clickEffect">
                                  <p:stCondLst>
                                    <p:cond delay="0"/>
                                  </p:stCondLst>
                                  <p:childTnLst>
                                    <p:anim calcmode="lin" valueType="num">
                                      <p:cBhvr additive="base">
                                        <p:cTn id="16" dur="500"/>
                                        <p:tgtEl>
                                          <p:spTgt spid="35842"/>
                                        </p:tgtEl>
                                        <p:attrNameLst>
                                          <p:attrName>ppt_x</p:attrName>
                                        </p:attrNameLst>
                                      </p:cBhvr>
                                      <p:tavLst>
                                        <p:tav tm="0">
                                          <p:val>
                                            <p:strVal val="ppt_x"/>
                                          </p:val>
                                        </p:tav>
                                        <p:tav tm="100000">
                                          <p:val>
                                            <p:strVal val="0-ppt_w/2"/>
                                          </p:val>
                                        </p:tav>
                                      </p:tavLst>
                                    </p:anim>
                                    <p:anim calcmode="lin" valueType="num">
                                      <p:cBhvr additive="base">
                                        <p:cTn id="17" dur="500"/>
                                        <p:tgtEl>
                                          <p:spTgt spid="35842"/>
                                        </p:tgtEl>
                                        <p:attrNameLst>
                                          <p:attrName>ppt_y</p:attrName>
                                        </p:attrNameLst>
                                      </p:cBhvr>
                                      <p:tavLst>
                                        <p:tav tm="0">
                                          <p:val>
                                            <p:strVal val="ppt_y"/>
                                          </p:val>
                                        </p:tav>
                                        <p:tav tm="100000">
                                          <p:val>
                                            <p:strVal val="ppt_y"/>
                                          </p:val>
                                        </p:tav>
                                      </p:tavLst>
                                    </p:anim>
                                    <p:set>
                                      <p:cBhvr>
                                        <p:cTn id="18" dur="1" fill="hold">
                                          <p:stCondLst>
                                            <p:cond delay="499"/>
                                          </p:stCondLst>
                                        </p:cTn>
                                        <p:tgtEl>
                                          <p:spTgt spid="3584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nodeType="clickEffect">
                                  <p:stCondLst>
                                    <p:cond delay="0"/>
                                  </p:stCondLst>
                                  <p:childTnLst>
                                    <p:set>
                                      <p:cBhvr>
                                        <p:cTn id="22" dur="1" fill="hold">
                                          <p:stCondLst>
                                            <p:cond delay="0"/>
                                          </p:stCondLst>
                                        </p:cTn>
                                        <p:tgtEl>
                                          <p:spTgt spid="35844"/>
                                        </p:tgtEl>
                                        <p:attrNameLst>
                                          <p:attrName>style.visibility</p:attrName>
                                        </p:attrNameLst>
                                      </p:cBhvr>
                                      <p:to>
                                        <p:strVal val="visible"/>
                                      </p:to>
                                    </p:set>
                                    <p:anim calcmode="lin" valueType="num">
                                      <p:cBhvr>
                                        <p:cTn id="23" dur="500" fill="hold"/>
                                        <p:tgtEl>
                                          <p:spTgt spid="35844"/>
                                        </p:tgtEl>
                                        <p:attrNameLst>
                                          <p:attrName>ppt_w</p:attrName>
                                        </p:attrNameLst>
                                      </p:cBhvr>
                                      <p:tavLst>
                                        <p:tav tm="0">
                                          <p:val>
                                            <p:strVal val="#ppt_w*0.70"/>
                                          </p:val>
                                        </p:tav>
                                        <p:tav tm="100000">
                                          <p:val>
                                            <p:strVal val="#ppt_w"/>
                                          </p:val>
                                        </p:tav>
                                      </p:tavLst>
                                    </p:anim>
                                    <p:anim calcmode="lin" valueType="num">
                                      <p:cBhvr>
                                        <p:cTn id="24" dur="500" fill="hold"/>
                                        <p:tgtEl>
                                          <p:spTgt spid="35844"/>
                                        </p:tgtEl>
                                        <p:attrNameLst>
                                          <p:attrName>ppt_h</p:attrName>
                                        </p:attrNameLst>
                                      </p:cBhvr>
                                      <p:tavLst>
                                        <p:tav tm="0">
                                          <p:val>
                                            <p:strVal val="#ppt_h"/>
                                          </p:val>
                                        </p:tav>
                                        <p:tav tm="100000">
                                          <p:val>
                                            <p:strVal val="#ppt_h"/>
                                          </p:val>
                                        </p:tav>
                                      </p:tavLst>
                                    </p:anim>
                                    <p:animEffect transition="in" filter="fade">
                                      <p:cBhvr>
                                        <p:cTn id="25" dur="500"/>
                                        <p:tgtEl>
                                          <p:spTgt spid="3584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nodeType="clickEffect">
                                  <p:stCondLst>
                                    <p:cond delay="0"/>
                                  </p:stCondLst>
                                  <p:childTnLst>
                                    <p:set>
                                      <p:cBhvr>
                                        <p:cTn id="29" dur="1" fill="hold">
                                          <p:stCondLst>
                                            <p:cond delay="0"/>
                                          </p:stCondLst>
                                        </p:cTn>
                                        <p:tgtEl>
                                          <p:spTgt spid="35845"/>
                                        </p:tgtEl>
                                        <p:attrNameLst>
                                          <p:attrName>style.visibility</p:attrName>
                                        </p:attrNameLst>
                                      </p:cBhvr>
                                      <p:to>
                                        <p:strVal val="visible"/>
                                      </p:to>
                                    </p:set>
                                    <p:anim calcmode="lin" valueType="num">
                                      <p:cBhvr>
                                        <p:cTn id="30" dur="500" fill="hold"/>
                                        <p:tgtEl>
                                          <p:spTgt spid="35845"/>
                                        </p:tgtEl>
                                        <p:attrNameLst>
                                          <p:attrName>ppt_w</p:attrName>
                                        </p:attrNameLst>
                                      </p:cBhvr>
                                      <p:tavLst>
                                        <p:tav tm="0">
                                          <p:val>
                                            <p:fltVal val="0"/>
                                          </p:val>
                                        </p:tav>
                                        <p:tav tm="100000">
                                          <p:val>
                                            <p:strVal val="#ppt_w"/>
                                          </p:val>
                                        </p:tav>
                                      </p:tavLst>
                                    </p:anim>
                                    <p:anim calcmode="lin" valueType="num">
                                      <p:cBhvr>
                                        <p:cTn id="31" dur="500" fill="hold"/>
                                        <p:tgtEl>
                                          <p:spTgt spid="35845"/>
                                        </p:tgtEl>
                                        <p:attrNameLst>
                                          <p:attrName>ppt_h</p:attrName>
                                        </p:attrNameLst>
                                      </p:cBhvr>
                                      <p:tavLst>
                                        <p:tav tm="0">
                                          <p:val>
                                            <p:fltVal val="0"/>
                                          </p:val>
                                        </p:tav>
                                        <p:tav tm="100000">
                                          <p:val>
                                            <p:strVal val="#ppt_h"/>
                                          </p:val>
                                        </p:tav>
                                      </p:tavLst>
                                    </p:anim>
                                    <p:animEffect transition="in" filter="fade">
                                      <p:cBhvr>
                                        <p:cTn id="32" dur="500"/>
                                        <p:tgtEl>
                                          <p:spTgt spid="358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35846"/>
                                        </p:tgtEl>
                                        <p:attrNameLst>
                                          <p:attrName>style.visibility</p:attrName>
                                        </p:attrNameLst>
                                      </p:cBhvr>
                                      <p:to>
                                        <p:strVal val="visible"/>
                                      </p:to>
                                    </p:set>
                                    <p:anim calcmode="lin" valueType="num">
                                      <p:cBhvr>
                                        <p:cTn id="37" dur="500" fill="hold"/>
                                        <p:tgtEl>
                                          <p:spTgt spid="35846"/>
                                        </p:tgtEl>
                                        <p:attrNameLst>
                                          <p:attrName>ppt_w</p:attrName>
                                        </p:attrNameLst>
                                      </p:cBhvr>
                                      <p:tavLst>
                                        <p:tav tm="0">
                                          <p:val>
                                            <p:fltVal val="0"/>
                                          </p:val>
                                        </p:tav>
                                        <p:tav tm="100000">
                                          <p:val>
                                            <p:strVal val="#ppt_w"/>
                                          </p:val>
                                        </p:tav>
                                      </p:tavLst>
                                    </p:anim>
                                    <p:anim calcmode="lin" valueType="num">
                                      <p:cBhvr>
                                        <p:cTn id="38" dur="500" fill="hold"/>
                                        <p:tgtEl>
                                          <p:spTgt spid="35846"/>
                                        </p:tgtEl>
                                        <p:attrNameLst>
                                          <p:attrName>ppt_h</p:attrName>
                                        </p:attrNameLst>
                                      </p:cBhvr>
                                      <p:tavLst>
                                        <p:tav tm="0">
                                          <p:val>
                                            <p:fltVal val="0"/>
                                          </p:val>
                                        </p:tav>
                                        <p:tav tm="100000">
                                          <p:val>
                                            <p:strVal val="#ppt_h"/>
                                          </p:val>
                                        </p:tav>
                                      </p:tavLst>
                                    </p:anim>
                                    <p:animEffect transition="in" filter="fade">
                                      <p:cBhvr>
                                        <p:cTn id="39" dur="500"/>
                                        <p:tgtEl>
                                          <p:spTgt spid="3584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nodeType="clickEffect">
                                  <p:stCondLst>
                                    <p:cond delay="0"/>
                                  </p:stCondLst>
                                  <p:childTnLst>
                                    <p:set>
                                      <p:cBhvr>
                                        <p:cTn id="43" dur="1" fill="hold">
                                          <p:stCondLst>
                                            <p:cond delay="0"/>
                                          </p:stCondLst>
                                        </p:cTn>
                                        <p:tgtEl>
                                          <p:spTgt spid="35847"/>
                                        </p:tgtEl>
                                        <p:attrNameLst>
                                          <p:attrName>style.visibility</p:attrName>
                                        </p:attrNameLst>
                                      </p:cBhvr>
                                      <p:to>
                                        <p:strVal val="visible"/>
                                      </p:to>
                                    </p:set>
                                    <p:anim calcmode="lin" valueType="num">
                                      <p:cBhvr>
                                        <p:cTn id="44" dur="500" fill="hold"/>
                                        <p:tgtEl>
                                          <p:spTgt spid="35847"/>
                                        </p:tgtEl>
                                        <p:attrNameLst>
                                          <p:attrName>ppt_w</p:attrName>
                                        </p:attrNameLst>
                                      </p:cBhvr>
                                      <p:tavLst>
                                        <p:tav tm="0">
                                          <p:val>
                                            <p:fltVal val="0"/>
                                          </p:val>
                                        </p:tav>
                                        <p:tav tm="100000">
                                          <p:val>
                                            <p:strVal val="#ppt_w"/>
                                          </p:val>
                                        </p:tav>
                                      </p:tavLst>
                                    </p:anim>
                                    <p:anim calcmode="lin" valueType="num">
                                      <p:cBhvr>
                                        <p:cTn id="45" dur="500" fill="hold"/>
                                        <p:tgtEl>
                                          <p:spTgt spid="35847"/>
                                        </p:tgtEl>
                                        <p:attrNameLst>
                                          <p:attrName>ppt_h</p:attrName>
                                        </p:attrNameLst>
                                      </p:cBhvr>
                                      <p:tavLst>
                                        <p:tav tm="0">
                                          <p:val>
                                            <p:fltVal val="0"/>
                                          </p:val>
                                        </p:tav>
                                        <p:tav tm="100000">
                                          <p:val>
                                            <p:strVal val="#ppt_h"/>
                                          </p:val>
                                        </p:tav>
                                      </p:tavLst>
                                    </p:anim>
                                    <p:animEffect transition="in" filter="fade">
                                      <p:cBhvr>
                                        <p:cTn id="46" dur="5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2160589"/>
            <a:ext cx="10404648" cy="3880773"/>
          </a:xfrm>
        </p:spPr>
        <p:txBody>
          <a:bodyPr>
            <a:normAutofit/>
          </a:bodyPr>
          <a:lstStyle/>
          <a:p>
            <a:r>
              <a:rPr lang="en-US" sz="6600" dirty="0" smtClean="0">
                <a:solidFill>
                  <a:schemeClr val="accent4">
                    <a:lumMod val="50000"/>
                  </a:schemeClr>
                </a:solidFill>
                <a:latin typeface="Times New Roman" panose="02020603050405020304" pitchFamily="18" charset="0"/>
                <a:cs typeface="Times New Roman" panose="02020603050405020304" pitchFamily="18" charset="0"/>
              </a:rPr>
              <a:t>Hãy kể tên một số công việc trong nhà bếp</a:t>
            </a:r>
            <a:r>
              <a:rPr lang="en-US" sz="6600" dirty="0">
                <a:solidFill>
                  <a:schemeClr val="accent4">
                    <a:lumMod val="50000"/>
                  </a:schemeClr>
                </a:solidFill>
                <a:latin typeface="Times New Roman" panose="02020603050405020304" pitchFamily="18" charset="0"/>
                <a:cs typeface="Times New Roman" panose="02020603050405020304" pitchFamily="18" charset="0"/>
              </a:rPr>
              <a:t> </a:t>
            </a:r>
            <a:r>
              <a:rPr lang="en-US" sz="6600" dirty="0" smtClean="0">
                <a:solidFill>
                  <a:schemeClr val="accent4">
                    <a:lumMod val="50000"/>
                  </a:schemeClr>
                </a:solidFill>
                <a:latin typeface="Times New Roman" panose="02020603050405020304" pitchFamily="18" charset="0"/>
                <a:cs typeface="Times New Roman" panose="02020603050405020304" pitchFamily="18" charset="0"/>
              </a:rPr>
              <a:t>mà bạn biết.</a:t>
            </a:r>
            <a:endParaRPr lang="en-US" sz="6600" dirty="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196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167425" y="152400"/>
            <a:ext cx="10043375" cy="1143000"/>
          </a:xfrm>
        </p:spPr>
        <p:txBody>
          <a:bodyPr>
            <a:normAutofit fontScale="90000"/>
          </a:bodyPr>
          <a:lstStyle/>
          <a:p>
            <a:r>
              <a:rPr lang="en-US" altLang="vi-VN" sz="3500" b="1" dirty="0">
                <a:solidFill>
                  <a:schemeClr val="accent2">
                    <a:lumMod val="75000"/>
                  </a:schemeClr>
                </a:solidFill>
                <a:latin typeface="Times New Roman" panose="02020603050405020304" pitchFamily="18" charset="0"/>
              </a:rPr>
              <a:t>II. BIỆN PHÁP BẢO ĐẢM AN TOÀN LAO ĐỘNG TRONG NẤU ĂN</a:t>
            </a:r>
          </a:p>
        </p:txBody>
      </p:sp>
      <p:sp>
        <p:nvSpPr>
          <p:cNvPr id="36867" name="Rectangle 3"/>
          <p:cNvSpPr>
            <a:spLocks noGrp="1"/>
          </p:cNvSpPr>
          <p:nvPr>
            <p:ph type="body" idx="1"/>
          </p:nvPr>
        </p:nvSpPr>
        <p:spPr/>
        <p:txBody>
          <a:bodyPr>
            <a:normAutofit/>
          </a:bodyPr>
          <a:lstStyle/>
          <a:p>
            <a:r>
              <a:rPr lang="en-US" altLang="vi-VN" sz="2400" i="1" dirty="0" smtClean="0">
                <a:latin typeface="Times New Roman" panose="02020603050405020304" pitchFamily="18" charset="0"/>
              </a:rPr>
              <a:t>Máy đánh trứng</a:t>
            </a:r>
            <a:r>
              <a:rPr lang="en-US" altLang="vi-VN" sz="2400" dirty="0" smtClean="0">
                <a:latin typeface="Times New Roman" panose="02020603050405020304" pitchFamily="18" charset="0"/>
              </a:rPr>
              <a:t>: Tránh tăng tốc đột ngột vì sẽ ảnh hưởng đến độ phồng. Đồng thời khi đã tăng, bạn không được giảm tốc độ.</a:t>
            </a:r>
          </a:p>
          <a:p>
            <a:r>
              <a:rPr lang="en-US" altLang="vi-VN" sz="2400" i="1" dirty="0" smtClean="0">
                <a:latin typeface="Times New Roman" panose="02020603050405020304" pitchFamily="18" charset="0"/>
              </a:rPr>
              <a:t>Máy xay thực phẩm</a:t>
            </a:r>
            <a:r>
              <a:rPr lang="en-US" altLang="vi-VN" sz="2400" dirty="0" smtClean="0">
                <a:latin typeface="Times New Roman" panose="02020603050405020304" pitchFamily="18" charset="0"/>
              </a:rPr>
              <a:t>: tránh để điện quá lớn</a:t>
            </a:r>
            <a:r>
              <a:rPr lang="en-US" altLang="vi-VN" sz="2400" dirty="0" smtClean="0"/>
              <a:t>. </a:t>
            </a:r>
          </a:p>
        </p:txBody>
      </p:sp>
      <p:pic>
        <p:nvPicPr>
          <p:cNvPr id="36868" name="Picture 4" descr="may-danh-trung"/>
          <p:cNvPicPr>
            <a:picLocks noChangeAspect="1" noChangeArrowheads="1"/>
          </p:cNvPicPr>
          <p:nvPr/>
        </p:nvPicPr>
        <p:blipFill>
          <a:blip r:embed="rId2">
            <a:extLst>
              <a:ext uri="{28A0092B-C50C-407E-A947-70E740481C1C}">
                <a14:useLocalDpi xmlns:a14="http://schemas.microsoft.com/office/drawing/2010/main" val="0"/>
              </a:ext>
            </a:extLst>
          </a:blip>
          <a:srcRect r="12280"/>
          <a:stretch>
            <a:fillRect/>
          </a:stretch>
        </p:blipFill>
        <p:spPr bwMode="auto">
          <a:xfrm>
            <a:off x="518776" y="1484277"/>
            <a:ext cx="4615883" cy="526210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6869" name="Picture 5" descr="MG-9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9466" y="1466129"/>
            <a:ext cx="5019541" cy="529840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871" name="Text Box 7"/>
          <p:cNvSpPr txBox="1">
            <a:spLocks noChangeArrowheads="1"/>
          </p:cNvSpPr>
          <p:nvPr/>
        </p:nvSpPr>
        <p:spPr bwMode="auto">
          <a:xfrm>
            <a:off x="1033810" y="2286000"/>
            <a:ext cx="56938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vi-VN" sz="2500" b="1" i="1" dirty="0">
                <a:latin typeface="Times New Roman" panose="02020603050405020304" pitchFamily="18" charset="0"/>
              </a:rPr>
              <a:t>MÁY ĐÁNH TRỨNG</a:t>
            </a:r>
          </a:p>
        </p:txBody>
      </p:sp>
      <p:sp>
        <p:nvSpPr>
          <p:cNvPr id="36872" name="Text Box 8"/>
          <p:cNvSpPr txBox="1">
            <a:spLocks noChangeArrowheads="1"/>
          </p:cNvSpPr>
          <p:nvPr/>
        </p:nvSpPr>
        <p:spPr bwMode="auto">
          <a:xfrm>
            <a:off x="5929079" y="1981201"/>
            <a:ext cx="569387"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vi-VN" sz="2500" b="1" i="1">
                <a:latin typeface="Times New Roman" panose="02020603050405020304" pitchFamily="18" charset="0"/>
              </a:rPr>
              <a:t>MÁY XAY / NGHIỀN THỊT</a:t>
            </a:r>
          </a:p>
        </p:txBody>
      </p:sp>
    </p:spTree>
    <p:extLst>
      <p:ext uri="{BB962C8B-B14F-4D97-AF65-F5344CB8AC3E}">
        <p14:creationId xmlns:p14="http://schemas.microsoft.com/office/powerpoint/2010/main" val="35714062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36868"/>
                                        </p:tgtEl>
                                        <p:attrNameLst>
                                          <p:attrName>style.visibility</p:attrName>
                                        </p:attrNameLst>
                                      </p:cBhvr>
                                      <p:to>
                                        <p:strVal val="visible"/>
                                      </p:to>
                                    </p:set>
                                    <p:animEffect transition="in" filter="dissolve">
                                      <p:cBhvr>
                                        <p:cTn id="19" dur="500"/>
                                        <p:tgtEl>
                                          <p:spTgt spid="3686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6871"/>
                                        </p:tgtEl>
                                        <p:attrNameLst>
                                          <p:attrName>style.visibility</p:attrName>
                                        </p:attrNameLst>
                                      </p:cBhvr>
                                      <p:to>
                                        <p:strVal val="visible"/>
                                      </p:to>
                                    </p:set>
                                    <p:animEffect transition="in" filter="dissolve">
                                      <p:cBhvr>
                                        <p:cTn id="22" dur="500"/>
                                        <p:tgtEl>
                                          <p:spTgt spid="368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6869"/>
                                        </p:tgtEl>
                                        <p:attrNameLst>
                                          <p:attrName>style.visibility</p:attrName>
                                        </p:attrNameLst>
                                      </p:cBhvr>
                                      <p:to>
                                        <p:strVal val="visible"/>
                                      </p:to>
                                    </p:set>
                                    <p:animEffect transition="in" filter="dissolve">
                                      <p:cBhvr>
                                        <p:cTn id="27" dur="500"/>
                                        <p:tgtEl>
                                          <p:spTgt spid="3686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6872"/>
                                        </p:tgtEl>
                                        <p:attrNameLst>
                                          <p:attrName>style.visibility</p:attrName>
                                        </p:attrNameLst>
                                      </p:cBhvr>
                                      <p:to>
                                        <p:strVal val="visible"/>
                                      </p:to>
                                    </p:set>
                                    <p:animEffect transition="in" filter="dissolve">
                                      <p:cBhvr>
                                        <p:cTn id="30" dur="5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P spid="36871" grpId="0"/>
      <p:bldP spid="3687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334851" y="0"/>
            <a:ext cx="9875949" cy="1143000"/>
          </a:xfrm>
        </p:spPr>
        <p:txBody>
          <a:bodyPr>
            <a:normAutofit fontScale="90000"/>
          </a:bodyPr>
          <a:lstStyle/>
          <a:p>
            <a:r>
              <a:rPr lang="en-US" altLang="vi-VN" sz="3500" b="1" dirty="0">
                <a:solidFill>
                  <a:schemeClr val="accent2">
                    <a:lumMod val="75000"/>
                  </a:schemeClr>
                </a:solidFill>
                <a:latin typeface="Times New Roman" panose="02020603050405020304" pitchFamily="18" charset="0"/>
              </a:rPr>
              <a:t>II. BIỆN PHÁP BẢO ĐẢM AN TOÀN LAO ĐỘNG TRONG NẤU ĂN</a:t>
            </a:r>
          </a:p>
        </p:txBody>
      </p:sp>
      <p:sp>
        <p:nvSpPr>
          <p:cNvPr id="37891" name="Rectangle 3"/>
          <p:cNvSpPr>
            <a:spLocks noGrp="1"/>
          </p:cNvSpPr>
          <p:nvPr>
            <p:ph type="body" idx="1"/>
          </p:nvPr>
        </p:nvSpPr>
        <p:spPr>
          <a:xfrm>
            <a:off x="334850" y="1336341"/>
            <a:ext cx="10747131" cy="4204650"/>
          </a:xfrm>
        </p:spPr>
        <p:txBody>
          <a:bodyPr>
            <a:normAutofit lnSpcReduction="10000"/>
          </a:bodyPr>
          <a:lstStyle/>
          <a:p>
            <a:pPr>
              <a:buFont typeface="Arial" panose="020B0604020202020204" pitchFamily="34" charset="0"/>
              <a:buNone/>
            </a:pPr>
            <a:r>
              <a:rPr lang="en-US" altLang="vi-VN" sz="2800" b="1" i="1" u="sng" dirty="0" smtClean="0">
                <a:latin typeface="Times New Roman" panose="02020603050405020304" pitchFamily="18" charset="0"/>
              </a:rPr>
              <a:t>3. Biện pháp phòng ngừa rủi ro vì lửa, gas , dầu , điện</a:t>
            </a:r>
          </a:p>
          <a:p>
            <a:pPr>
              <a:buFont typeface="Arial" panose="020B0604020202020204" pitchFamily="34" charset="0"/>
              <a:buNone/>
            </a:pPr>
            <a:r>
              <a:rPr lang="en-US" altLang="vi-VN" sz="2400" dirty="0" smtClean="0">
                <a:latin typeface="Times New Roman" panose="02020603050405020304" pitchFamily="18" charset="0"/>
              </a:rPr>
              <a:t>-  Không nên để các vật dễ bén lửa gần </a:t>
            </a:r>
            <a:r>
              <a:rPr lang="en-US" altLang="vi-VN" sz="2400" dirty="0" err="1" smtClean="0">
                <a:latin typeface="Times New Roman" panose="02020603050405020304" pitchFamily="18" charset="0"/>
              </a:rPr>
              <a:t>bếp</a:t>
            </a:r>
            <a:r>
              <a:rPr lang="en-US" altLang="vi-VN" sz="2400" dirty="0" smtClean="0">
                <a:latin typeface="Times New Roman" panose="02020603050405020304" pitchFamily="18" charset="0"/>
              </a:rPr>
              <a:t> gas, sau khi dùng xong nên khóa gas cẩn thận</a:t>
            </a:r>
          </a:p>
          <a:p>
            <a:pPr>
              <a:buFontTx/>
              <a:buChar char="-"/>
            </a:pPr>
            <a:r>
              <a:rPr lang="en-US" altLang="vi-VN" sz="2400" dirty="0" err="1" smtClean="0">
                <a:latin typeface="Times New Roman" panose="02020603050405020304" pitchFamily="18" charset="0"/>
              </a:rPr>
              <a:t>Khi</a:t>
            </a:r>
            <a:r>
              <a:rPr lang="en-US" altLang="vi-VN" sz="2400" dirty="0" smtClean="0">
                <a:latin typeface="Times New Roman" panose="02020603050405020304" pitchFamily="18" charset="0"/>
              </a:rPr>
              <a:t> sử dụng các thiết bị điện không nên rửa bằng nước để tránh làm </a:t>
            </a:r>
            <a:r>
              <a:rPr lang="en-US" altLang="vi-VN" sz="2400" dirty="0" err="1" smtClean="0">
                <a:latin typeface="Times New Roman" panose="02020603050405020304" pitchFamily="18" charset="0"/>
              </a:rPr>
              <a:t>hỏng</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thiết</a:t>
            </a:r>
            <a:r>
              <a:rPr lang="en-US" altLang="vi-VN" sz="2400" dirty="0" smtClean="0">
                <a:latin typeface="Times New Roman" panose="02020603050405020304" pitchFamily="18" charset="0"/>
              </a:rPr>
              <a:t> bị , sử dụng đúng </a:t>
            </a:r>
            <a:r>
              <a:rPr lang="en-US" altLang="vi-VN" sz="2400" dirty="0" err="1" smtClean="0">
                <a:latin typeface="Times New Roman" panose="02020603050405020304" pitchFamily="18" charset="0"/>
              </a:rPr>
              <a:t>nguồn</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điện</a:t>
            </a:r>
            <a:r>
              <a:rPr lang="en-US" altLang="vi-VN" sz="2400" dirty="0" smtClean="0">
                <a:latin typeface="Times New Roman" panose="02020603050405020304" pitchFamily="18" charset="0"/>
              </a:rPr>
              <a:t> (điện 220V ,110V tùy theo </a:t>
            </a:r>
            <a:r>
              <a:rPr lang="en-US" altLang="vi-VN" sz="2400" dirty="0" err="1" smtClean="0">
                <a:latin typeface="Times New Roman" panose="02020603050405020304" pitchFamily="18" charset="0"/>
              </a:rPr>
              <a:t>máy</a:t>
            </a:r>
            <a:r>
              <a:rPr lang="en-US" altLang="vi-VN" sz="2400" dirty="0" smtClean="0">
                <a:latin typeface="Times New Roman" panose="02020603050405020304" pitchFamily="18" charset="0"/>
              </a:rPr>
              <a:t>…)</a:t>
            </a:r>
          </a:p>
          <a:p>
            <a:pPr>
              <a:buFontTx/>
              <a:buChar char="-"/>
            </a:pPr>
            <a:r>
              <a:rPr lang="en-US" altLang="vi-VN" sz="2400" dirty="0" err="1" smtClean="0">
                <a:latin typeface="Times New Roman" panose="02020603050405020304" pitchFamily="18" charset="0"/>
              </a:rPr>
              <a:t>Sử</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dụng</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bếp</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lò</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cẩn</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thận</a:t>
            </a:r>
            <a:r>
              <a:rPr lang="en-US" altLang="vi-VN" sz="2400" dirty="0" smtClean="0">
                <a:latin typeface="Times New Roman" panose="02020603050405020304" pitchFamily="18" charset="0"/>
              </a:rPr>
              <a:t>:</a:t>
            </a:r>
            <a:endParaRPr lang="en-US" altLang="vi-VN" sz="2400" dirty="0">
              <a:latin typeface="Times New Roman" panose="02020603050405020304" pitchFamily="18" charset="0"/>
            </a:endParaRPr>
          </a:p>
          <a:p>
            <a:pPr marL="0" indent="0">
              <a:buNone/>
            </a:pP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Bếp</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dầu</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Kiểm</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tra</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bấc</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đun</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lượng</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dầu</a:t>
            </a:r>
            <a:r>
              <a:rPr lang="en-US" altLang="vi-VN" sz="2400" dirty="0" smtClean="0">
                <a:latin typeface="Times New Roman" panose="02020603050405020304" pitchFamily="18" charset="0"/>
              </a:rPr>
              <a:t>…</a:t>
            </a:r>
          </a:p>
          <a:p>
            <a:pPr marL="0" indent="0">
              <a:buNone/>
            </a:pP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Bếp</a:t>
            </a:r>
            <a:r>
              <a:rPr lang="en-US" altLang="vi-VN" sz="2400" dirty="0" smtClean="0">
                <a:latin typeface="Times New Roman" panose="02020603050405020304" pitchFamily="18" charset="0"/>
              </a:rPr>
              <a:t> gas: </a:t>
            </a:r>
            <a:r>
              <a:rPr lang="en-US" altLang="vi-VN" sz="2400" dirty="0" err="1" smtClean="0">
                <a:latin typeface="Times New Roman" panose="02020603050405020304" pitchFamily="18" charset="0"/>
              </a:rPr>
              <a:t>Kiểm</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tra</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kĩ</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bình</a:t>
            </a:r>
            <a:r>
              <a:rPr lang="en-US" altLang="vi-VN" sz="2400" dirty="0" smtClean="0">
                <a:latin typeface="Times New Roman" panose="02020603050405020304" pitchFamily="18" charset="0"/>
              </a:rPr>
              <a:t> gas, </a:t>
            </a:r>
            <a:r>
              <a:rPr lang="en-US" altLang="vi-VN" sz="2400" dirty="0" err="1" smtClean="0">
                <a:latin typeface="Times New Roman" panose="02020603050405020304" pitchFamily="18" charset="0"/>
              </a:rPr>
              <a:t>ống</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dẫn</a:t>
            </a:r>
            <a:r>
              <a:rPr lang="en-US" altLang="vi-VN" sz="2400" dirty="0" smtClean="0">
                <a:latin typeface="Times New Roman" panose="02020603050405020304" pitchFamily="18" charset="0"/>
              </a:rPr>
              <a:t> gas,…</a:t>
            </a:r>
          </a:p>
          <a:p>
            <a:pPr marL="0" indent="0">
              <a:buNone/>
            </a:pP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Bếp</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điện</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Kiểm</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tra</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dây</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dẫn</a:t>
            </a:r>
            <a:r>
              <a:rPr lang="en-US" altLang="vi-VN" sz="2400" dirty="0" smtClean="0">
                <a:latin typeface="Times New Roman" panose="02020603050405020304" pitchFamily="18" charset="0"/>
              </a:rPr>
              <a:t> </a:t>
            </a:r>
            <a:r>
              <a:rPr lang="en-US" altLang="vi-VN" sz="2400" dirty="0" err="1" smtClean="0">
                <a:latin typeface="Times New Roman" panose="02020603050405020304" pitchFamily="18" charset="0"/>
              </a:rPr>
              <a:t>điện</a:t>
            </a:r>
            <a:r>
              <a:rPr lang="en-US" altLang="vi-VN" sz="2400" dirty="0" smtClean="0">
                <a:latin typeface="Times New Roman" panose="02020603050405020304" pitchFamily="18" charset="0"/>
              </a:rPr>
              <a:t>, ổ </a:t>
            </a:r>
            <a:r>
              <a:rPr lang="en-US" altLang="vi-VN" sz="2400" dirty="0" err="1" smtClean="0">
                <a:latin typeface="Times New Roman" panose="02020603050405020304" pitchFamily="18" charset="0"/>
              </a:rPr>
              <a:t>cắm</a:t>
            </a:r>
            <a:r>
              <a:rPr lang="en-US" altLang="vi-VN" sz="2400" dirty="0" smtClean="0">
                <a:latin typeface="Times New Roman" panose="02020603050405020304" pitchFamily="18" charset="0"/>
              </a:rPr>
              <a:t>…</a:t>
            </a:r>
          </a:p>
        </p:txBody>
      </p:sp>
    </p:spTree>
    <p:extLst>
      <p:ext uri="{BB962C8B-B14F-4D97-AF65-F5344CB8AC3E}">
        <p14:creationId xmlns:p14="http://schemas.microsoft.com/office/powerpoint/2010/main" val="2008727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20" presetClass="emph" presetSubtype="0" fill="hold" nodeType="withEffect">
                                  <p:stCondLst>
                                    <p:cond delay="0"/>
                                  </p:stCondLst>
                                  <p:iterate type="lt">
                                    <p:tmPct val="10000"/>
                                  </p:iterate>
                                  <p:childTnLst>
                                    <p:set>
                                      <p:cBhvr override="childStyle">
                                        <p:cTn id="8" dur="500" autoRev="1" fill="hold"/>
                                        <p:tgtEl>
                                          <p:spTgt spid="37891">
                                            <p:txEl>
                                              <p:pRg st="0" end="0"/>
                                            </p:txEl>
                                          </p:spTgt>
                                        </p:tgtEl>
                                        <p:attrNameLst>
                                          <p:attrName>style.color</p:attrName>
                                        </p:attrNameLst>
                                      </p:cBhvr>
                                      <p:to>
                                        <p:clrVal>
                                          <a:schemeClr val="hlink"/>
                                        </p:clrVal>
                                      </p:to>
                                    </p:set>
                                    <p:set>
                                      <p:cBhvr>
                                        <p:cTn id="9" dur="500" autoRev="1" fill="hold"/>
                                        <p:tgtEl>
                                          <p:spTgt spid="37891">
                                            <p:txEl>
                                              <p:pRg st="0" end="0"/>
                                            </p:txEl>
                                          </p:spTgt>
                                        </p:tgtEl>
                                        <p:attrNameLst>
                                          <p:attrName>fillcolor</p:attrName>
                                        </p:attrNameLst>
                                      </p:cBhvr>
                                      <p:to>
                                        <p:clrVal>
                                          <a:schemeClr val="hlink"/>
                                        </p:clrVal>
                                      </p:to>
                                    </p:set>
                                    <p:set>
                                      <p:cBhvr>
                                        <p:cTn id="10" dur="500" autoRev="1" fill="hold"/>
                                        <p:tgtEl>
                                          <p:spTgt spid="37891">
                                            <p:txEl>
                                              <p:pRg st="0" end="0"/>
                                            </p:txEl>
                                          </p:spTgt>
                                        </p:tgtEl>
                                        <p:attrNameLst>
                                          <p:attrName>fill.type</p:attrName>
                                        </p:attrNameLst>
                                      </p:cBhvr>
                                      <p:to>
                                        <p:strVal val="solid"/>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iterate type="lt">
                                    <p:tmAbs val="0"/>
                                  </p:iterate>
                                  <p:childTnLst>
                                    <p:set>
                                      <p:cBhvr>
                                        <p:cTn id="14" dur="1" fill="hold">
                                          <p:stCondLst>
                                            <p:cond delay="0"/>
                                          </p:stCondLst>
                                        </p:cTn>
                                        <p:tgtEl>
                                          <p:spTgt spid="37891">
                                            <p:txEl>
                                              <p:pRg st="1" end="1"/>
                                            </p:txEl>
                                          </p:spTgt>
                                        </p:tgtEl>
                                        <p:attrNameLst>
                                          <p:attrName>style.visibility</p:attrName>
                                        </p:attrNameLst>
                                      </p:cBhvr>
                                      <p:to>
                                        <p:strVal val="visible"/>
                                      </p:to>
                                    </p:set>
                                  </p:childTnLst>
                                </p:cTn>
                              </p:par>
                              <p:par>
                                <p:cTn id="15" presetID="34" presetClass="emph" presetSubtype="0" fill="hold" nodeType="withEffect">
                                  <p:stCondLst>
                                    <p:cond delay="0"/>
                                  </p:stCondLst>
                                  <p:iterate type="lt">
                                    <p:tmPct val="10000"/>
                                  </p:iterate>
                                  <p:childTnLst>
                                    <p:animMotion origin="layout" path="M 2.70833E-6 -4.81481E-6 L 2.70833E-6 -0.07222 " pathEditMode="relative" rAng="0" ptsTypes="AA">
                                      <p:cBhvr>
                                        <p:cTn id="16" dur="250" accel="50000" decel="50000" autoRev="1" fill="hold">
                                          <p:stCondLst>
                                            <p:cond delay="0"/>
                                          </p:stCondLst>
                                        </p:cTn>
                                        <p:tgtEl>
                                          <p:spTgt spid="37891">
                                            <p:txEl>
                                              <p:pRg st="1" end="1"/>
                                            </p:txEl>
                                          </p:spTgt>
                                        </p:tgtEl>
                                        <p:attrNameLst>
                                          <p:attrName>ppt_x</p:attrName>
                                          <p:attrName>ppt_y</p:attrName>
                                        </p:attrNameLst>
                                      </p:cBhvr>
                                      <p:rCtr x="0" y="-3611"/>
                                    </p:animMotion>
                                    <p:animRot by="1500000">
                                      <p:cBhvr>
                                        <p:cTn id="17" dur="125" fill="hold">
                                          <p:stCondLst>
                                            <p:cond delay="0"/>
                                          </p:stCondLst>
                                        </p:cTn>
                                        <p:tgtEl>
                                          <p:spTgt spid="37891">
                                            <p:txEl>
                                              <p:pRg st="1" end="1"/>
                                            </p:txEl>
                                          </p:spTgt>
                                        </p:tgtEl>
                                        <p:attrNameLst>
                                          <p:attrName>r</p:attrName>
                                        </p:attrNameLst>
                                      </p:cBhvr>
                                    </p:animRot>
                                    <p:animRot by="-1500000">
                                      <p:cBhvr>
                                        <p:cTn id="18" dur="125" fill="hold">
                                          <p:stCondLst>
                                            <p:cond delay="125"/>
                                          </p:stCondLst>
                                        </p:cTn>
                                        <p:tgtEl>
                                          <p:spTgt spid="37891">
                                            <p:txEl>
                                              <p:pRg st="1" end="1"/>
                                            </p:txEl>
                                          </p:spTgt>
                                        </p:tgtEl>
                                        <p:attrNameLst>
                                          <p:attrName>r</p:attrName>
                                        </p:attrNameLst>
                                      </p:cBhvr>
                                    </p:animRot>
                                    <p:animRot by="-1500000">
                                      <p:cBhvr>
                                        <p:cTn id="19" dur="125" fill="hold">
                                          <p:stCondLst>
                                            <p:cond delay="250"/>
                                          </p:stCondLst>
                                        </p:cTn>
                                        <p:tgtEl>
                                          <p:spTgt spid="37891">
                                            <p:txEl>
                                              <p:pRg st="1" end="1"/>
                                            </p:txEl>
                                          </p:spTgt>
                                        </p:tgtEl>
                                        <p:attrNameLst>
                                          <p:attrName>r</p:attrName>
                                        </p:attrNameLst>
                                      </p:cBhvr>
                                    </p:animRot>
                                    <p:animRot by="1500000">
                                      <p:cBhvr>
                                        <p:cTn id="20" dur="125" fill="hold">
                                          <p:stCondLst>
                                            <p:cond delay="375"/>
                                          </p:stCondLst>
                                        </p:cTn>
                                        <p:tgtEl>
                                          <p:spTgt spid="37891">
                                            <p:txEl>
                                              <p:pRg st="1" end="1"/>
                                            </p:txEl>
                                          </p:spTgt>
                                        </p:tgtEl>
                                        <p:attrNameLst>
                                          <p:attrName>r</p:attrName>
                                        </p:attrNameLst>
                                      </p:cBhvr>
                                    </p:animRo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iterate type="lt">
                                    <p:tmAbs val="0"/>
                                  </p:iterate>
                                  <p:childTnLst>
                                    <p:set>
                                      <p:cBhvr>
                                        <p:cTn id="2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iterate type="lt">
                                    <p:tmAbs val="0"/>
                                  </p:iterate>
                                  <p:childTnLst>
                                    <p:set>
                                      <p:cBhvr>
                                        <p:cTn id="2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iterate type="lt">
                                    <p:tmAbs val="0"/>
                                  </p:iterate>
                                  <p:childTnLst>
                                    <p:set>
                                      <p:cBhvr>
                                        <p:cTn id="32"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iterate type="lt">
                                    <p:tmAbs val="0"/>
                                  </p:iterate>
                                  <p:childTnLst>
                                    <p:set>
                                      <p:cBhvr>
                                        <p:cTn id="36"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iterate type="lt">
                                    <p:tmAbs val="0"/>
                                  </p:iterate>
                                  <p:childTnLst>
                                    <p:set>
                                      <p:cBhvr>
                                        <p:cTn id="40" dur="1" fill="hold">
                                          <p:stCondLst>
                                            <p:cond delay="0"/>
                                          </p:stCondLst>
                                        </p:cTn>
                                        <p:tgtEl>
                                          <p:spTgt spid="37891">
                                            <p:txEl>
                                              <p:pRg st="6" end="6"/>
                                            </p:txEl>
                                          </p:spTgt>
                                        </p:tgtEl>
                                        <p:attrNameLst>
                                          <p:attrName>style.visibility</p:attrName>
                                        </p:attrNameLst>
                                      </p:cBhvr>
                                      <p:to>
                                        <p:strVal val="visible"/>
                                      </p:to>
                                    </p:set>
                                  </p:childTnLst>
                                </p:cTn>
                              </p:par>
                              <p:par>
                                <p:cTn id="41" presetID="34" presetClass="emph" presetSubtype="0" fill="hold" nodeType="withEffect">
                                  <p:stCondLst>
                                    <p:cond delay="0"/>
                                  </p:stCondLst>
                                  <p:iterate type="lt">
                                    <p:tmPct val="10000"/>
                                  </p:iterate>
                                  <p:childTnLst>
                                    <p:animMotion origin="layout" path="M 3.33333E-6 1.11111E-6 L 3.33333E-6 -0.07222 " pathEditMode="relative" rAng="0" ptsTypes="AA">
                                      <p:cBhvr>
                                        <p:cTn id="42" dur="250" accel="50000" decel="50000" autoRev="1" fill="hold">
                                          <p:stCondLst>
                                            <p:cond delay="0"/>
                                          </p:stCondLst>
                                        </p:cTn>
                                        <p:tgtEl>
                                          <p:spTgt spid="37891">
                                            <p:txEl>
                                              <p:pRg st="2" end="2"/>
                                            </p:txEl>
                                          </p:spTgt>
                                        </p:tgtEl>
                                        <p:attrNameLst>
                                          <p:attrName>ppt_x</p:attrName>
                                          <p:attrName>ppt_y</p:attrName>
                                        </p:attrNameLst>
                                      </p:cBhvr>
                                      <p:rCtr x="0" y="-3611"/>
                                    </p:animMotion>
                                    <p:animRot by="1500000">
                                      <p:cBhvr>
                                        <p:cTn id="43" dur="125" fill="hold">
                                          <p:stCondLst>
                                            <p:cond delay="0"/>
                                          </p:stCondLst>
                                        </p:cTn>
                                        <p:tgtEl>
                                          <p:spTgt spid="37891">
                                            <p:txEl>
                                              <p:pRg st="2" end="2"/>
                                            </p:txEl>
                                          </p:spTgt>
                                        </p:tgtEl>
                                        <p:attrNameLst>
                                          <p:attrName>r</p:attrName>
                                        </p:attrNameLst>
                                      </p:cBhvr>
                                    </p:animRot>
                                    <p:animRot by="-1500000">
                                      <p:cBhvr>
                                        <p:cTn id="44" dur="125" fill="hold">
                                          <p:stCondLst>
                                            <p:cond delay="125"/>
                                          </p:stCondLst>
                                        </p:cTn>
                                        <p:tgtEl>
                                          <p:spTgt spid="37891">
                                            <p:txEl>
                                              <p:pRg st="2" end="2"/>
                                            </p:txEl>
                                          </p:spTgt>
                                        </p:tgtEl>
                                        <p:attrNameLst>
                                          <p:attrName>r</p:attrName>
                                        </p:attrNameLst>
                                      </p:cBhvr>
                                    </p:animRot>
                                    <p:animRot by="-1500000">
                                      <p:cBhvr>
                                        <p:cTn id="45" dur="125" fill="hold">
                                          <p:stCondLst>
                                            <p:cond delay="250"/>
                                          </p:stCondLst>
                                        </p:cTn>
                                        <p:tgtEl>
                                          <p:spTgt spid="37891">
                                            <p:txEl>
                                              <p:pRg st="2" end="2"/>
                                            </p:txEl>
                                          </p:spTgt>
                                        </p:tgtEl>
                                        <p:attrNameLst>
                                          <p:attrName>r</p:attrName>
                                        </p:attrNameLst>
                                      </p:cBhvr>
                                    </p:animRot>
                                    <p:animRot by="1500000">
                                      <p:cBhvr>
                                        <p:cTn id="46" dur="125" fill="hold">
                                          <p:stCondLst>
                                            <p:cond delay="375"/>
                                          </p:stCondLst>
                                        </p:cTn>
                                        <p:tgtEl>
                                          <p:spTgt spid="37891">
                                            <p:txEl>
                                              <p:pRg st="2" end="2"/>
                                            </p:txEl>
                                          </p:spTgt>
                                        </p:tgtEl>
                                        <p:attrNameLst>
                                          <p:attrName>r</p:attrName>
                                        </p:attrNameLst>
                                      </p:cBhvr>
                                    </p:animRot>
                                  </p:childTnLst>
                                </p:cTn>
                              </p:par>
                              <p:par>
                                <p:cTn id="47" presetID="34" presetClass="emph" presetSubtype="0" fill="hold" nodeType="withEffect">
                                  <p:stCondLst>
                                    <p:cond delay="0"/>
                                  </p:stCondLst>
                                  <p:iterate type="lt">
                                    <p:tmPct val="10000"/>
                                  </p:iterate>
                                  <p:childTnLst>
                                    <p:animMotion origin="layout" path="M 5E-6 0 L 5E-6 -0.07222 " pathEditMode="relative" rAng="0" ptsTypes="AA">
                                      <p:cBhvr>
                                        <p:cTn id="48" dur="250" accel="50000" decel="50000" autoRev="1" fill="hold">
                                          <p:stCondLst>
                                            <p:cond delay="0"/>
                                          </p:stCondLst>
                                        </p:cTn>
                                        <p:tgtEl>
                                          <p:spTgt spid="37891">
                                            <p:txEl>
                                              <p:pRg st="3" end="3"/>
                                            </p:txEl>
                                          </p:spTgt>
                                        </p:tgtEl>
                                        <p:attrNameLst>
                                          <p:attrName>ppt_x</p:attrName>
                                          <p:attrName>ppt_y</p:attrName>
                                        </p:attrNameLst>
                                      </p:cBhvr>
                                      <p:rCtr x="0" y="-3611"/>
                                    </p:animMotion>
                                    <p:animRot by="1500000">
                                      <p:cBhvr>
                                        <p:cTn id="49" dur="125" fill="hold">
                                          <p:stCondLst>
                                            <p:cond delay="0"/>
                                          </p:stCondLst>
                                        </p:cTn>
                                        <p:tgtEl>
                                          <p:spTgt spid="37891">
                                            <p:txEl>
                                              <p:pRg st="3" end="3"/>
                                            </p:txEl>
                                          </p:spTgt>
                                        </p:tgtEl>
                                        <p:attrNameLst>
                                          <p:attrName>r</p:attrName>
                                        </p:attrNameLst>
                                      </p:cBhvr>
                                    </p:animRot>
                                    <p:animRot by="-1500000">
                                      <p:cBhvr>
                                        <p:cTn id="50" dur="125" fill="hold">
                                          <p:stCondLst>
                                            <p:cond delay="125"/>
                                          </p:stCondLst>
                                        </p:cTn>
                                        <p:tgtEl>
                                          <p:spTgt spid="37891">
                                            <p:txEl>
                                              <p:pRg st="3" end="3"/>
                                            </p:txEl>
                                          </p:spTgt>
                                        </p:tgtEl>
                                        <p:attrNameLst>
                                          <p:attrName>r</p:attrName>
                                        </p:attrNameLst>
                                      </p:cBhvr>
                                    </p:animRot>
                                    <p:animRot by="-1500000">
                                      <p:cBhvr>
                                        <p:cTn id="51" dur="125" fill="hold">
                                          <p:stCondLst>
                                            <p:cond delay="250"/>
                                          </p:stCondLst>
                                        </p:cTn>
                                        <p:tgtEl>
                                          <p:spTgt spid="37891">
                                            <p:txEl>
                                              <p:pRg st="3" end="3"/>
                                            </p:txEl>
                                          </p:spTgt>
                                        </p:tgtEl>
                                        <p:attrNameLst>
                                          <p:attrName>r</p:attrName>
                                        </p:attrNameLst>
                                      </p:cBhvr>
                                    </p:animRot>
                                    <p:animRot by="1500000">
                                      <p:cBhvr>
                                        <p:cTn id="52" dur="125" fill="hold">
                                          <p:stCondLst>
                                            <p:cond delay="375"/>
                                          </p:stCondLst>
                                        </p:cTn>
                                        <p:tgtEl>
                                          <p:spTgt spid="37891">
                                            <p:txEl>
                                              <p:pRg st="3" end="3"/>
                                            </p:txEl>
                                          </p:spTgt>
                                        </p:tgtEl>
                                        <p:attrNameLst>
                                          <p:attrName>r</p:attrName>
                                        </p:attrNameLst>
                                      </p:cBhvr>
                                    </p:animRot>
                                  </p:childTnLst>
                                </p:cTn>
                              </p:par>
                              <p:par>
                                <p:cTn id="53" presetID="34" presetClass="emph" presetSubtype="0" fill="hold" nodeType="withEffect">
                                  <p:stCondLst>
                                    <p:cond delay="0"/>
                                  </p:stCondLst>
                                  <p:iterate type="lt">
                                    <p:tmPct val="10000"/>
                                  </p:iterate>
                                  <p:childTnLst>
                                    <p:animMotion origin="layout" path="M -2.70833E-6 -7.40741E-7 L -2.70833E-6 -0.07222 " pathEditMode="relative" rAng="0" ptsTypes="AA">
                                      <p:cBhvr>
                                        <p:cTn id="54" dur="250" accel="50000" decel="50000" autoRev="1" fill="hold">
                                          <p:stCondLst>
                                            <p:cond delay="0"/>
                                          </p:stCondLst>
                                        </p:cTn>
                                        <p:tgtEl>
                                          <p:spTgt spid="37891">
                                            <p:txEl>
                                              <p:pRg st="4" end="4"/>
                                            </p:txEl>
                                          </p:spTgt>
                                        </p:tgtEl>
                                        <p:attrNameLst>
                                          <p:attrName>ppt_x</p:attrName>
                                          <p:attrName>ppt_y</p:attrName>
                                        </p:attrNameLst>
                                      </p:cBhvr>
                                      <p:rCtr x="0" y="-3611"/>
                                    </p:animMotion>
                                    <p:animRot by="1500000">
                                      <p:cBhvr>
                                        <p:cTn id="55" dur="125" fill="hold">
                                          <p:stCondLst>
                                            <p:cond delay="0"/>
                                          </p:stCondLst>
                                        </p:cTn>
                                        <p:tgtEl>
                                          <p:spTgt spid="37891">
                                            <p:txEl>
                                              <p:pRg st="4" end="4"/>
                                            </p:txEl>
                                          </p:spTgt>
                                        </p:tgtEl>
                                        <p:attrNameLst>
                                          <p:attrName>r</p:attrName>
                                        </p:attrNameLst>
                                      </p:cBhvr>
                                    </p:animRot>
                                    <p:animRot by="-1500000">
                                      <p:cBhvr>
                                        <p:cTn id="56" dur="125" fill="hold">
                                          <p:stCondLst>
                                            <p:cond delay="125"/>
                                          </p:stCondLst>
                                        </p:cTn>
                                        <p:tgtEl>
                                          <p:spTgt spid="37891">
                                            <p:txEl>
                                              <p:pRg st="4" end="4"/>
                                            </p:txEl>
                                          </p:spTgt>
                                        </p:tgtEl>
                                        <p:attrNameLst>
                                          <p:attrName>r</p:attrName>
                                        </p:attrNameLst>
                                      </p:cBhvr>
                                    </p:animRot>
                                    <p:animRot by="-1500000">
                                      <p:cBhvr>
                                        <p:cTn id="57" dur="125" fill="hold">
                                          <p:stCondLst>
                                            <p:cond delay="250"/>
                                          </p:stCondLst>
                                        </p:cTn>
                                        <p:tgtEl>
                                          <p:spTgt spid="37891">
                                            <p:txEl>
                                              <p:pRg st="4" end="4"/>
                                            </p:txEl>
                                          </p:spTgt>
                                        </p:tgtEl>
                                        <p:attrNameLst>
                                          <p:attrName>r</p:attrName>
                                        </p:attrNameLst>
                                      </p:cBhvr>
                                    </p:animRot>
                                    <p:animRot by="1500000">
                                      <p:cBhvr>
                                        <p:cTn id="58" dur="125" fill="hold">
                                          <p:stCondLst>
                                            <p:cond delay="375"/>
                                          </p:stCondLst>
                                        </p:cTn>
                                        <p:tgtEl>
                                          <p:spTgt spid="37891">
                                            <p:txEl>
                                              <p:pRg st="4" end="4"/>
                                            </p:txEl>
                                          </p:spTgt>
                                        </p:tgtEl>
                                        <p:attrNameLst>
                                          <p:attrName>r</p:attrName>
                                        </p:attrNameLst>
                                      </p:cBhvr>
                                    </p:animRot>
                                  </p:childTnLst>
                                </p:cTn>
                              </p:par>
                              <p:par>
                                <p:cTn id="59" presetID="34" presetClass="emph" presetSubtype="0" fill="hold" nodeType="withEffect">
                                  <p:stCondLst>
                                    <p:cond delay="0"/>
                                  </p:stCondLst>
                                  <p:iterate type="lt">
                                    <p:tmPct val="10000"/>
                                  </p:iterate>
                                  <p:childTnLst>
                                    <p:animMotion origin="layout" path="M 4.79167E-6 2.22045E-16 L 4.79167E-6 -0.07222 " pathEditMode="relative" rAng="0" ptsTypes="AA">
                                      <p:cBhvr>
                                        <p:cTn id="60" dur="250" accel="50000" decel="50000" autoRev="1" fill="hold">
                                          <p:stCondLst>
                                            <p:cond delay="0"/>
                                          </p:stCondLst>
                                        </p:cTn>
                                        <p:tgtEl>
                                          <p:spTgt spid="37891">
                                            <p:txEl>
                                              <p:pRg st="5" end="5"/>
                                            </p:txEl>
                                          </p:spTgt>
                                        </p:tgtEl>
                                        <p:attrNameLst>
                                          <p:attrName>ppt_x</p:attrName>
                                          <p:attrName>ppt_y</p:attrName>
                                        </p:attrNameLst>
                                      </p:cBhvr>
                                      <p:rCtr x="0" y="-3611"/>
                                    </p:animMotion>
                                    <p:animRot by="1500000">
                                      <p:cBhvr>
                                        <p:cTn id="61" dur="125" fill="hold">
                                          <p:stCondLst>
                                            <p:cond delay="0"/>
                                          </p:stCondLst>
                                        </p:cTn>
                                        <p:tgtEl>
                                          <p:spTgt spid="37891">
                                            <p:txEl>
                                              <p:pRg st="5" end="5"/>
                                            </p:txEl>
                                          </p:spTgt>
                                        </p:tgtEl>
                                        <p:attrNameLst>
                                          <p:attrName>r</p:attrName>
                                        </p:attrNameLst>
                                      </p:cBhvr>
                                    </p:animRot>
                                    <p:animRot by="-1500000">
                                      <p:cBhvr>
                                        <p:cTn id="62" dur="125" fill="hold">
                                          <p:stCondLst>
                                            <p:cond delay="125"/>
                                          </p:stCondLst>
                                        </p:cTn>
                                        <p:tgtEl>
                                          <p:spTgt spid="37891">
                                            <p:txEl>
                                              <p:pRg st="5" end="5"/>
                                            </p:txEl>
                                          </p:spTgt>
                                        </p:tgtEl>
                                        <p:attrNameLst>
                                          <p:attrName>r</p:attrName>
                                        </p:attrNameLst>
                                      </p:cBhvr>
                                    </p:animRot>
                                    <p:animRot by="-1500000">
                                      <p:cBhvr>
                                        <p:cTn id="63" dur="125" fill="hold">
                                          <p:stCondLst>
                                            <p:cond delay="250"/>
                                          </p:stCondLst>
                                        </p:cTn>
                                        <p:tgtEl>
                                          <p:spTgt spid="37891">
                                            <p:txEl>
                                              <p:pRg st="5" end="5"/>
                                            </p:txEl>
                                          </p:spTgt>
                                        </p:tgtEl>
                                        <p:attrNameLst>
                                          <p:attrName>r</p:attrName>
                                        </p:attrNameLst>
                                      </p:cBhvr>
                                    </p:animRot>
                                    <p:animRot by="1500000">
                                      <p:cBhvr>
                                        <p:cTn id="64" dur="125" fill="hold">
                                          <p:stCondLst>
                                            <p:cond delay="375"/>
                                          </p:stCondLst>
                                        </p:cTn>
                                        <p:tgtEl>
                                          <p:spTgt spid="37891">
                                            <p:txEl>
                                              <p:pRg st="5" end="5"/>
                                            </p:txEl>
                                          </p:spTgt>
                                        </p:tgtEl>
                                        <p:attrNameLst>
                                          <p:attrName>r</p:attrName>
                                        </p:attrNameLst>
                                      </p:cBhvr>
                                    </p:animRot>
                                  </p:childTnLst>
                                </p:cTn>
                              </p:par>
                              <p:par>
                                <p:cTn id="65" presetID="34" presetClass="emph" presetSubtype="0" fill="hold" nodeType="withEffect">
                                  <p:stCondLst>
                                    <p:cond delay="0"/>
                                  </p:stCondLst>
                                  <p:iterate type="lt">
                                    <p:tmPct val="10000"/>
                                  </p:iterate>
                                  <p:childTnLst>
                                    <p:animMotion origin="layout" path="M 5E-6 -4.44444E-6 L 5E-6 -0.07222 " pathEditMode="relative" rAng="0" ptsTypes="AA">
                                      <p:cBhvr>
                                        <p:cTn id="66" dur="250" accel="50000" decel="50000" autoRev="1" fill="hold">
                                          <p:stCondLst>
                                            <p:cond delay="0"/>
                                          </p:stCondLst>
                                        </p:cTn>
                                        <p:tgtEl>
                                          <p:spTgt spid="37891">
                                            <p:txEl>
                                              <p:pRg st="6" end="6"/>
                                            </p:txEl>
                                          </p:spTgt>
                                        </p:tgtEl>
                                        <p:attrNameLst>
                                          <p:attrName>ppt_x</p:attrName>
                                          <p:attrName>ppt_y</p:attrName>
                                        </p:attrNameLst>
                                      </p:cBhvr>
                                      <p:rCtr x="0" y="-3611"/>
                                    </p:animMotion>
                                    <p:animRot by="1500000">
                                      <p:cBhvr>
                                        <p:cTn id="67" dur="125" fill="hold">
                                          <p:stCondLst>
                                            <p:cond delay="0"/>
                                          </p:stCondLst>
                                        </p:cTn>
                                        <p:tgtEl>
                                          <p:spTgt spid="37891">
                                            <p:txEl>
                                              <p:pRg st="6" end="6"/>
                                            </p:txEl>
                                          </p:spTgt>
                                        </p:tgtEl>
                                        <p:attrNameLst>
                                          <p:attrName>r</p:attrName>
                                        </p:attrNameLst>
                                      </p:cBhvr>
                                    </p:animRot>
                                    <p:animRot by="-1500000">
                                      <p:cBhvr>
                                        <p:cTn id="68" dur="125" fill="hold">
                                          <p:stCondLst>
                                            <p:cond delay="125"/>
                                          </p:stCondLst>
                                        </p:cTn>
                                        <p:tgtEl>
                                          <p:spTgt spid="37891">
                                            <p:txEl>
                                              <p:pRg st="6" end="6"/>
                                            </p:txEl>
                                          </p:spTgt>
                                        </p:tgtEl>
                                        <p:attrNameLst>
                                          <p:attrName>r</p:attrName>
                                        </p:attrNameLst>
                                      </p:cBhvr>
                                    </p:animRot>
                                    <p:animRot by="-1500000">
                                      <p:cBhvr>
                                        <p:cTn id="69" dur="125" fill="hold">
                                          <p:stCondLst>
                                            <p:cond delay="250"/>
                                          </p:stCondLst>
                                        </p:cTn>
                                        <p:tgtEl>
                                          <p:spTgt spid="37891">
                                            <p:txEl>
                                              <p:pRg st="6" end="6"/>
                                            </p:txEl>
                                          </p:spTgt>
                                        </p:tgtEl>
                                        <p:attrNameLst>
                                          <p:attrName>r</p:attrName>
                                        </p:attrNameLst>
                                      </p:cBhvr>
                                    </p:animRot>
                                    <p:animRot by="1500000">
                                      <p:cBhvr>
                                        <p:cTn id="70" dur="125" fill="hold">
                                          <p:stCondLst>
                                            <p:cond delay="375"/>
                                          </p:stCondLst>
                                        </p:cTn>
                                        <p:tgtEl>
                                          <p:spTgt spid="37891">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4461" y="3562930"/>
            <a:ext cx="2495771" cy="2495771"/>
          </a:xfrm>
        </p:spPr>
      </p:pic>
      <p:sp>
        <p:nvSpPr>
          <p:cNvPr id="5" name="Rectangle 4"/>
          <p:cNvSpPr/>
          <p:nvPr/>
        </p:nvSpPr>
        <p:spPr>
          <a:xfrm>
            <a:off x="2467756" y="1493378"/>
            <a:ext cx="7508758" cy="1604664"/>
          </a:xfrm>
          <a:prstGeom prst="rect">
            <a:avLst/>
          </a:prstGeom>
        </p:spPr>
        <p:style>
          <a:lnRef idx="0">
            <a:scrgbClr r="0" g="0" b="0"/>
          </a:lnRef>
          <a:fillRef idx="1003">
            <a:schemeClr val="dk1"/>
          </a:fillRef>
          <a:effectRef idx="0">
            <a:scrgbClr r="0" g="0" b="0"/>
          </a:effectRef>
          <a:fontRef idx="major"/>
        </p:style>
        <p:txBody>
          <a:bodyPr wrap="square" lIns="91440" tIns="45720" rIns="91440" bIns="45720">
            <a:spAutoFit/>
          </a:bodyPr>
          <a:lstStyle/>
          <a:p>
            <a:pPr algn="ctr"/>
            <a:r>
              <a:rPr lang="en-US" sz="9600" b="1" cap="none" spc="0" dirty="0" smtClean="0">
                <a:ln w="12700">
                  <a:solidFill>
                    <a:schemeClr val="accent1"/>
                  </a:solidFill>
                  <a:prstDash val="solid"/>
                </a:ln>
                <a:solidFill>
                  <a:schemeClr val="accent4">
                    <a:lumMod val="50000"/>
                  </a:schemeClr>
                </a:solidFill>
                <a:effectLst>
                  <a:outerShdw dist="38100" dir="2640000" algn="bl" rotWithShape="0">
                    <a:schemeClr val="accent1"/>
                  </a:outerShdw>
                </a:effectLst>
              </a:rPr>
              <a:t>TẠM BIỆT </a:t>
            </a:r>
            <a:r>
              <a:rPr lang="en-US" sz="9600" b="1" cap="none" spc="0" dirty="0" smtClean="0">
                <a:ln w="12700">
                  <a:solidFill>
                    <a:schemeClr val="accent1"/>
                  </a:solidFill>
                  <a:prstDash val="solid"/>
                </a:ln>
                <a:solidFill>
                  <a:schemeClr val="accent4">
                    <a:lumMod val="50000"/>
                  </a:schemeClr>
                </a:solidFill>
                <a:effectLst>
                  <a:outerShdw dist="38100" dir="2640000" algn="bl" rotWithShape="0">
                    <a:schemeClr val="accent1"/>
                  </a:outerShdw>
                </a:effectLst>
                <a:sym typeface="Wingdings" panose="05000000000000000000" pitchFamily="2" charset="2"/>
              </a:rPr>
              <a:t></a:t>
            </a:r>
            <a:endParaRPr lang="en-US" sz="9600" b="1" cap="none" spc="0" dirty="0">
              <a:ln w="12700">
                <a:solidFill>
                  <a:schemeClr val="accent1"/>
                </a:solidFill>
                <a:prstDash val="solid"/>
              </a:ln>
              <a:solidFill>
                <a:schemeClr val="accent4">
                  <a:lumMod val="50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273446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
                                            <p:txEl>
                                              <p:pRg st="0" end="0"/>
                                            </p:txEl>
                                          </p:spTgt>
                                        </p:tgtEl>
                                        <p:attrNameLst>
                                          <p:attrName>ppt_w</p:attrName>
                                        </p:attrNameLst>
                                      </p:cBhvr>
                                    </p:anim>
                                    <p:anim by="(#ppt_w*0.50)" calcmode="lin" valueType="num">
                                      <p:cBhvr>
                                        <p:cTn id="8" dur="500" decel="50000" autoRev="1" fill="hold">
                                          <p:stCondLst>
                                            <p:cond delay="0"/>
                                          </p:stCondLst>
                                        </p:cTn>
                                        <p:tgtEl>
                                          <p:spTgt spid="5">
                                            <p:txEl>
                                              <p:pRg st="0" end="0"/>
                                            </p:txEl>
                                          </p:spTgt>
                                        </p:tgtEl>
                                        <p:attrNameLst>
                                          <p:attrName>ppt_x</p:attrName>
                                        </p:attrNameLst>
                                      </p:cBhvr>
                                    </p:anim>
                                    <p:anim from="(-#ppt_h/2)" to="(#ppt_y)" calcmode="lin" valueType="num">
                                      <p:cBhvr>
                                        <p:cTn id="9" dur="1000" fill="hold">
                                          <p:stCondLst>
                                            <p:cond delay="0"/>
                                          </p:stCondLst>
                                        </p:cTn>
                                        <p:tgtEl>
                                          <p:spTgt spid="5">
                                            <p:txEl>
                                              <p:pRg st="0" end="0"/>
                                            </p:txEl>
                                          </p:spTgt>
                                        </p:tgtEl>
                                        <p:attrNameLst>
                                          <p:attrName>ppt_y</p:attrName>
                                        </p:attrNameLst>
                                      </p:cBhvr>
                                    </p:anim>
                                    <p:animRot by="21600000">
                                      <p:cBhvr>
                                        <p:cTn id="10" dur="1000" fill="hold">
                                          <p:stCondLst>
                                            <p:cond delay="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445448" y="49837"/>
            <a:ext cx="9200827" cy="1066800"/>
          </a:xfrm>
        </p:spPr>
        <p:txBody>
          <a:bodyPr>
            <a:normAutofit fontScale="90000"/>
          </a:bodyPr>
          <a:lstStyle/>
          <a:p>
            <a:r>
              <a:rPr lang="en-US" altLang="vi-VN" sz="4000" b="1" dirty="0">
                <a:solidFill>
                  <a:srgbClr val="002060"/>
                </a:solidFill>
                <a:latin typeface="Times New Roman" panose="02020603050405020304" pitchFamily="18" charset="0"/>
              </a:rPr>
              <a:t>I. AN TOÀN LAO ĐỘNG TRONG NẤU ĂN</a:t>
            </a:r>
          </a:p>
        </p:txBody>
      </p:sp>
      <p:sp>
        <p:nvSpPr>
          <p:cNvPr id="19459" name="Rectangle 3"/>
          <p:cNvSpPr>
            <a:spLocks noGrp="1"/>
          </p:cNvSpPr>
          <p:nvPr>
            <p:ph type="body" idx="1"/>
          </p:nvPr>
        </p:nvSpPr>
        <p:spPr>
          <a:xfrm>
            <a:off x="445448" y="778306"/>
            <a:ext cx="9353759" cy="4724513"/>
          </a:xfrm>
        </p:spPr>
        <p:txBody>
          <a:bodyPr/>
          <a:lstStyle/>
          <a:p>
            <a:pPr marL="0" indent="0">
              <a:buNone/>
            </a:pPr>
            <a:r>
              <a:rPr lang="en-US" altLang="vi-VN" sz="4400" b="1" i="1" u="sng" dirty="0" smtClean="0">
                <a:solidFill>
                  <a:schemeClr val="accent3">
                    <a:lumMod val="75000"/>
                  </a:schemeClr>
                </a:solidFill>
                <a:latin typeface="Times New Roman" panose="02020603050405020304" pitchFamily="18" charset="0"/>
              </a:rPr>
              <a:t> </a:t>
            </a:r>
            <a:r>
              <a:rPr lang="en-US" altLang="vi-VN" sz="2800" b="1" i="1" u="sng" dirty="0" smtClean="0">
                <a:solidFill>
                  <a:schemeClr val="accent3">
                    <a:lumMod val="75000"/>
                  </a:schemeClr>
                </a:solidFill>
                <a:latin typeface="Times New Roman" panose="02020603050405020304" pitchFamily="18" charset="0"/>
              </a:rPr>
              <a:t>1. Tại sao phải quan tâm đến an toàn lao động trong nấu ăn</a:t>
            </a:r>
          </a:p>
          <a:p>
            <a:pPr marL="609600" indent="-609600">
              <a:buNone/>
            </a:pPr>
            <a:r>
              <a:rPr lang="en-US" altLang="vi-VN" sz="4000" dirty="0">
                <a:latin typeface="Times New Roman" panose="02020603050405020304" pitchFamily="18" charset="0"/>
              </a:rPr>
              <a:t> </a:t>
            </a:r>
            <a:r>
              <a:rPr lang="en-US" altLang="vi-VN" sz="4000" dirty="0" smtClean="0">
                <a:latin typeface="Times New Roman" panose="02020603050405020304" pitchFamily="18" charset="0"/>
              </a:rPr>
              <a:t>     </a:t>
            </a:r>
            <a:r>
              <a:rPr lang="en-US" altLang="vi-VN" sz="2400" dirty="0" smtClean="0">
                <a:latin typeface="Times New Roman" panose="02020603050405020304" pitchFamily="18" charset="0"/>
              </a:rPr>
              <a:t>Công việc nấu ăn được thực hiện trong nhà bếp, đây là nơi rất dễ xảy ra tai nạn vì khối lượng công việc trong nhà bếp được triển khai trong mỗi ngày rất nhiều và dồn dập như: </a:t>
            </a:r>
          </a:p>
        </p:txBody>
      </p:sp>
      <p:sp>
        <p:nvSpPr>
          <p:cNvPr id="19461" name="Text Box 5"/>
          <p:cNvSpPr txBox="1">
            <a:spLocks noChangeArrowheads="1"/>
          </p:cNvSpPr>
          <p:nvPr/>
        </p:nvSpPr>
        <p:spPr bwMode="auto">
          <a:xfrm>
            <a:off x="1981200" y="5943601"/>
            <a:ext cx="3589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800" b="1" i="1">
                <a:solidFill>
                  <a:schemeClr val="bg1"/>
                </a:solidFill>
                <a:latin typeface="Times New Roman" panose="02020603050405020304" pitchFamily="18" charset="0"/>
              </a:rPr>
              <a:t>CHUẨN BỊ THỨC ĂN</a:t>
            </a:r>
          </a:p>
        </p:txBody>
      </p:sp>
      <p:pic>
        <p:nvPicPr>
          <p:cNvPr id="194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636" y="203181"/>
            <a:ext cx="5350635" cy="311623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463" name="Text Box 7"/>
          <p:cNvSpPr txBox="1">
            <a:spLocks noChangeArrowheads="1"/>
          </p:cNvSpPr>
          <p:nvPr/>
        </p:nvSpPr>
        <p:spPr bwMode="auto">
          <a:xfrm>
            <a:off x="6389348" y="887104"/>
            <a:ext cx="569387" cy="229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spcBef>
                <a:spcPct val="50000"/>
              </a:spcBef>
            </a:pPr>
            <a:r>
              <a:rPr lang="en-US" altLang="vi-VN" sz="2500" b="1" i="1" dirty="0">
                <a:solidFill>
                  <a:srgbClr val="FFC000"/>
                </a:solidFill>
                <a:latin typeface="Times New Roman" panose="02020603050405020304" pitchFamily="18" charset="0"/>
              </a:rPr>
              <a:t>NẤU NƯỚNG</a:t>
            </a:r>
          </a:p>
        </p:txBody>
      </p:sp>
      <p:pic>
        <p:nvPicPr>
          <p:cNvPr id="1946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8636" y="3598864"/>
            <a:ext cx="5162953" cy="3089668"/>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465" name="Text Box 9"/>
          <p:cNvSpPr txBox="1">
            <a:spLocks noChangeArrowheads="1"/>
          </p:cNvSpPr>
          <p:nvPr/>
        </p:nvSpPr>
        <p:spPr bwMode="auto">
          <a:xfrm>
            <a:off x="10342417" y="3938485"/>
            <a:ext cx="5847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vi-VN" sz="2600" b="1" i="1" dirty="0">
                <a:latin typeface="Times New Roman" panose="02020603050405020304" pitchFamily="18" charset="0"/>
              </a:rPr>
              <a:t>BÀY DỌN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228" y="3097553"/>
            <a:ext cx="4549496" cy="354860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196" y="323021"/>
            <a:ext cx="4494230" cy="287655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835" y="3140562"/>
            <a:ext cx="4638703" cy="3479028"/>
          </a:xfrm>
          <a:prstGeom prst="rect">
            <a:avLst/>
          </a:prstGeom>
        </p:spPr>
      </p:pic>
    </p:spTree>
    <p:extLst>
      <p:ext uri="{BB962C8B-B14F-4D97-AF65-F5344CB8AC3E}">
        <p14:creationId xmlns:p14="http://schemas.microsoft.com/office/powerpoint/2010/main" val="2636886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945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945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19458"/>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19459">
                                            <p:txEl>
                                              <p:pRg st="0" end="0"/>
                                            </p:txEl>
                                          </p:spTgt>
                                        </p:tgtEl>
                                        <p:attrNameLst>
                                          <p:attrName>style.visibility</p:attrName>
                                        </p:attrNameLst>
                                      </p:cBhvr>
                                      <p:to>
                                        <p:strVal val="visible"/>
                                      </p:to>
                                    </p:set>
                                    <p:anim calcmode="lin" valueType="num">
                                      <p:cBhvr>
                                        <p:cTn id="17" dur="5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94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9459">
                                            <p:txEl>
                                              <p:pRg st="1" end="1"/>
                                            </p:txEl>
                                          </p:spTgt>
                                        </p:tgtEl>
                                        <p:attrNameLst>
                                          <p:attrName>style.visibility</p:attrName>
                                        </p:attrNameLst>
                                      </p:cBhvr>
                                      <p:to>
                                        <p:strVal val="visible"/>
                                      </p:to>
                                    </p:set>
                                    <p:anim calcmode="lin" valueType="num">
                                      <p:cBhvr>
                                        <p:cTn id="23"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94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xit" presetSubtype="32" fill="hold" grpId="1" nodeType="clickEffect">
                                  <p:stCondLst>
                                    <p:cond delay="0"/>
                                  </p:stCondLst>
                                  <p:childTnLst>
                                    <p:anim calcmode="lin" valueType="num">
                                      <p:cBhvr>
                                        <p:cTn id="28" dur="500" fill="hold"/>
                                        <p:tgtEl>
                                          <p:spTgt spid="19459">
                                            <p:txEl>
                                              <p:pRg st="0" end="0"/>
                                            </p:txEl>
                                          </p:spTgt>
                                        </p:tgtEl>
                                        <p:attrNameLst>
                                          <p:attrName>ppt_w</p:attrName>
                                        </p:attrNameLst>
                                      </p:cBhvr>
                                      <p:tavLst>
                                        <p:tav tm="0">
                                          <p:val>
                                            <p:strVal val="ppt_w"/>
                                          </p:val>
                                        </p:tav>
                                        <p:tav tm="100000">
                                          <p:val>
                                            <p:fltVal val="0"/>
                                          </p:val>
                                        </p:tav>
                                      </p:tavLst>
                                    </p:anim>
                                    <p:anim calcmode="lin" valueType="num">
                                      <p:cBhvr>
                                        <p:cTn id="29" dur="500" fill="hold"/>
                                        <p:tgtEl>
                                          <p:spTgt spid="19459">
                                            <p:txEl>
                                              <p:pRg st="0" end="0"/>
                                            </p:txEl>
                                          </p:spTgt>
                                        </p:tgtEl>
                                        <p:attrNameLst>
                                          <p:attrName>ppt_h</p:attrName>
                                        </p:attrNameLst>
                                      </p:cBhvr>
                                      <p:tavLst>
                                        <p:tav tm="0">
                                          <p:val>
                                            <p:strVal val="ppt_h"/>
                                          </p:val>
                                        </p:tav>
                                        <p:tav tm="100000">
                                          <p:val>
                                            <p:fltVal val="0"/>
                                          </p:val>
                                        </p:tav>
                                      </p:tavLst>
                                    </p:anim>
                                    <p:set>
                                      <p:cBhvr>
                                        <p:cTn id="30" dur="1" fill="hold">
                                          <p:stCondLst>
                                            <p:cond delay="499"/>
                                          </p:stCondLst>
                                        </p:cTn>
                                        <p:tgtEl>
                                          <p:spTgt spid="19459">
                                            <p:txEl>
                                              <p:pRg st="0" end="0"/>
                                            </p:txEl>
                                          </p:spTgt>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xit" presetSubtype="32" fill="hold" grpId="1" nodeType="clickEffect">
                                  <p:stCondLst>
                                    <p:cond delay="0"/>
                                  </p:stCondLst>
                                  <p:childTnLst>
                                    <p:anim calcmode="lin" valueType="num">
                                      <p:cBhvr>
                                        <p:cTn id="34" dur="500" fill="hold"/>
                                        <p:tgtEl>
                                          <p:spTgt spid="19459">
                                            <p:txEl>
                                              <p:pRg st="1" end="1"/>
                                            </p:txEl>
                                          </p:spTgt>
                                        </p:tgtEl>
                                        <p:attrNameLst>
                                          <p:attrName>ppt_w</p:attrName>
                                        </p:attrNameLst>
                                      </p:cBhvr>
                                      <p:tavLst>
                                        <p:tav tm="0">
                                          <p:val>
                                            <p:strVal val="ppt_w"/>
                                          </p:val>
                                        </p:tav>
                                        <p:tav tm="100000">
                                          <p:val>
                                            <p:fltVal val="0"/>
                                          </p:val>
                                        </p:tav>
                                      </p:tavLst>
                                    </p:anim>
                                    <p:anim calcmode="lin" valueType="num">
                                      <p:cBhvr>
                                        <p:cTn id="35" dur="500" fill="hold"/>
                                        <p:tgtEl>
                                          <p:spTgt spid="19459">
                                            <p:txEl>
                                              <p:pRg st="1" end="1"/>
                                            </p:txEl>
                                          </p:spTgt>
                                        </p:tgtEl>
                                        <p:attrNameLst>
                                          <p:attrName>ppt_h</p:attrName>
                                        </p:attrNameLst>
                                      </p:cBhvr>
                                      <p:tavLst>
                                        <p:tav tm="0">
                                          <p:val>
                                            <p:strVal val="ppt_h"/>
                                          </p:val>
                                        </p:tav>
                                        <p:tav tm="100000">
                                          <p:val>
                                            <p:fltVal val="0"/>
                                          </p:val>
                                        </p:tav>
                                      </p:tavLst>
                                    </p:anim>
                                    <p:set>
                                      <p:cBhvr>
                                        <p:cTn id="36" dur="1" fill="hold">
                                          <p:stCondLst>
                                            <p:cond delay="499"/>
                                          </p:stCondLst>
                                        </p:cTn>
                                        <p:tgtEl>
                                          <p:spTgt spid="19459">
                                            <p:txEl>
                                              <p:pRg st="1" end="1"/>
                                            </p:txEl>
                                          </p:spTgt>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9461"/>
                                        </p:tgtEl>
                                        <p:attrNameLst>
                                          <p:attrName>style.visibility</p:attrName>
                                        </p:attrNameLst>
                                      </p:cBhvr>
                                      <p:to>
                                        <p:strVal val="visible"/>
                                      </p:to>
                                    </p:set>
                                    <p:anim calcmode="lin" valueType="num">
                                      <p:cBhvr>
                                        <p:cTn id="41" dur="500" fill="hold"/>
                                        <p:tgtEl>
                                          <p:spTgt spid="19461"/>
                                        </p:tgtEl>
                                        <p:attrNameLst>
                                          <p:attrName>ppt_w</p:attrName>
                                        </p:attrNameLst>
                                      </p:cBhvr>
                                      <p:tavLst>
                                        <p:tav tm="0">
                                          <p:val>
                                            <p:strVal val="#ppt_w*0.70"/>
                                          </p:val>
                                        </p:tav>
                                        <p:tav tm="100000">
                                          <p:val>
                                            <p:strVal val="#ppt_w"/>
                                          </p:val>
                                        </p:tav>
                                      </p:tavLst>
                                    </p:anim>
                                    <p:anim calcmode="lin" valueType="num">
                                      <p:cBhvr>
                                        <p:cTn id="42" dur="500" fill="hold"/>
                                        <p:tgtEl>
                                          <p:spTgt spid="19461"/>
                                        </p:tgtEl>
                                        <p:attrNameLst>
                                          <p:attrName>ppt_h</p:attrName>
                                        </p:attrNameLst>
                                      </p:cBhvr>
                                      <p:tavLst>
                                        <p:tav tm="0">
                                          <p:val>
                                            <p:strVal val="#ppt_h"/>
                                          </p:val>
                                        </p:tav>
                                        <p:tav tm="100000">
                                          <p:val>
                                            <p:strVal val="#ppt_h"/>
                                          </p:val>
                                        </p:tav>
                                      </p:tavLst>
                                    </p:anim>
                                    <p:animEffect transition="in" filter="fade">
                                      <p:cBhvr>
                                        <p:cTn id="43" dur="500"/>
                                        <p:tgtEl>
                                          <p:spTgt spid="19461"/>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circle(in)">
                                      <p:cBhvr>
                                        <p:cTn id="48" dur="20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circle(in)">
                                      <p:cBhvr>
                                        <p:cTn id="53" dur="20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circle(in)">
                                      <p:cBhvr>
                                        <p:cTn id="58" dur="20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19462"/>
                                        </p:tgtEl>
                                        <p:attrNameLst>
                                          <p:attrName>style.visibility</p:attrName>
                                        </p:attrNameLst>
                                      </p:cBhvr>
                                      <p:to>
                                        <p:strVal val="visible"/>
                                      </p:to>
                                    </p:set>
                                    <p:animEffect transition="in" filter="circle(in)">
                                      <p:cBhvr>
                                        <p:cTn id="63" dur="2000"/>
                                        <p:tgtEl>
                                          <p:spTgt spid="19462"/>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19463">
                                            <p:txEl>
                                              <p:pRg st="0" end="0"/>
                                            </p:txEl>
                                          </p:spTgt>
                                        </p:tgtEl>
                                        <p:attrNameLst>
                                          <p:attrName>style.visibility</p:attrName>
                                        </p:attrNameLst>
                                      </p:cBhvr>
                                      <p:to>
                                        <p:strVal val="visible"/>
                                      </p:to>
                                    </p:set>
                                    <p:animEffect transition="in" filter="circle(in)">
                                      <p:cBhvr>
                                        <p:cTn id="68" dur="2000"/>
                                        <p:tgtEl>
                                          <p:spTgt spid="19463">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9464"/>
                                        </p:tgtEl>
                                        <p:attrNameLst>
                                          <p:attrName>style.visibility</p:attrName>
                                        </p:attrNameLst>
                                      </p:cBhvr>
                                      <p:to>
                                        <p:strVal val="visible"/>
                                      </p:to>
                                    </p:set>
                                    <p:animEffect transition="in" filter="wipe(down)">
                                      <p:cBhvr>
                                        <p:cTn id="73" dur="500"/>
                                        <p:tgtEl>
                                          <p:spTgt spid="19464"/>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19465">
                                            <p:txEl>
                                              <p:pRg st="0" end="0"/>
                                            </p:txEl>
                                          </p:spTgt>
                                        </p:tgtEl>
                                        <p:attrNameLst>
                                          <p:attrName>style.visibility</p:attrName>
                                        </p:attrNameLst>
                                      </p:cBhvr>
                                      <p:to>
                                        <p:strVal val="visible"/>
                                      </p:to>
                                    </p:set>
                                    <p:animEffect transition="in" filter="fade">
                                      <p:cBhvr>
                                        <p:cTn id="78" dur="1000"/>
                                        <p:tgtEl>
                                          <p:spTgt spid="19465">
                                            <p:txEl>
                                              <p:pRg st="0" end="0"/>
                                            </p:txEl>
                                          </p:spTgt>
                                        </p:tgtEl>
                                      </p:cBhvr>
                                    </p:animEffect>
                                    <p:anim calcmode="lin" valueType="num">
                                      <p:cBhvr>
                                        <p:cTn id="79" dur="1000" fill="hold"/>
                                        <p:tgtEl>
                                          <p:spTgt spid="19465">
                                            <p:txEl>
                                              <p:pRg st="0" end="0"/>
                                            </p:txEl>
                                          </p:spTgt>
                                        </p:tgtEl>
                                        <p:attrNameLst>
                                          <p:attrName>ppt_x</p:attrName>
                                        </p:attrNameLst>
                                      </p:cBhvr>
                                      <p:tavLst>
                                        <p:tav tm="0">
                                          <p:val>
                                            <p:strVal val="#ppt_x"/>
                                          </p:val>
                                        </p:tav>
                                        <p:tav tm="100000">
                                          <p:val>
                                            <p:strVal val="#ppt_x"/>
                                          </p:val>
                                        </p:tav>
                                      </p:tavLst>
                                    </p:anim>
                                    <p:anim calcmode="lin" valueType="num">
                                      <p:cBhvr>
                                        <p:cTn id="80" dur="1000" fill="hold"/>
                                        <p:tgtEl>
                                          <p:spTgt spid="1946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8" grpId="1"/>
      <p:bldP spid="19459" grpId="0" build="p"/>
      <p:bldP spid="19459" grpId="1" build="allAtOnce"/>
      <p:bldP spid="194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182" y="973234"/>
            <a:ext cx="12301182" cy="3880773"/>
          </a:xfrm>
        </p:spPr>
        <p:txBody>
          <a:bodyPr anchor="ctr">
            <a:normAutofit/>
          </a:bodyPr>
          <a:lstStyle/>
          <a:p>
            <a:r>
              <a:rPr lang="en-US" sz="6000" dirty="0" smtClean="0">
                <a:solidFill>
                  <a:schemeClr val="accent4">
                    <a:lumMod val="50000"/>
                  </a:schemeClr>
                </a:solidFill>
                <a:latin typeface="Tw Cen MT Condensed" panose="020B0606020104020203" pitchFamily="34" charset="0"/>
              </a:rPr>
              <a:t>Trong bếp có rất nhiều các dụng cụ sắc nhọn khác nhau, hãy kể tên một số vật dụng trong số đó và cho biết công dụng của chúng.</a:t>
            </a:r>
            <a:endParaRPr lang="en-US" sz="6000" dirty="0">
              <a:solidFill>
                <a:schemeClr val="accent4">
                  <a:lumMod val="50000"/>
                </a:schemeClr>
              </a:solidFill>
              <a:latin typeface="Tw Cen MT Condensed" panose="020B0606020104020203"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955" y="4854007"/>
            <a:ext cx="1574042" cy="1436142"/>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477" y="4854007"/>
            <a:ext cx="1574042" cy="1436142"/>
          </a:xfrm>
          <a:prstGeom prst="rect">
            <a:avLst/>
          </a:prstGeom>
        </p:spPr>
      </p:pic>
    </p:spTree>
    <p:extLst>
      <p:ext uri="{BB962C8B-B14F-4D97-AF65-F5344CB8AC3E}">
        <p14:creationId xmlns:p14="http://schemas.microsoft.com/office/powerpoint/2010/main" val="151227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type="body" idx="1"/>
          </p:nvPr>
        </p:nvSpPr>
        <p:spPr>
          <a:xfrm>
            <a:off x="233966" y="1638301"/>
            <a:ext cx="10434034" cy="2286000"/>
          </a:xfrm>
        </p:spPr>
        <p:txBody>
          <a:bodyPr>
            <a:normAutofit/>
          </a:bodyPr>
          <a:lstStyle/>
          <a:p>
            <a:r>
              <a:rPr lang="en-US" altLang="vi-VN" sz="2800" dirty="0" smtClean="0">
                <a:latin typeface="Times New Roman" panose="02020603050405020304" pitchFamily="18" charset="0"/>
              </a:rPr>
              <a:t>Những công việc làm trong bếp thường phải sử dụng thiết bị, dụng cụ chuyên dụng dễ gây nguy hiểm. </a:t>
            </a:r>
          </a:p>
          <a:p>
            <a:r>
              <a:rPr lang="en-US" altLang="vi-VN" sz="2800" dirty="0" smtClean="0">
                <a:latin typeface="Times New Roman" panose="02020603050405020304" pitchFamily="18" charset="0"/>
              </a:rPr>
              <a:t>Một vài dụng cụ như:</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7" y="2587010"/>
            <a:ext cx="4724938" cy="382245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153" y="2269802"/>
            <a:ext cx="4439179" cy="242402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036" y="4693828"/>
            <a:ext cx="4641411" cy="186317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8995" y="2967307"/>
            <a:ext cx="2413399" cy="3065004"/>
          </a:xfrm>
          <a:prstGeom prst="rect">
            <a:avLst/>
          </a:prstGeom>
        </p:spPr>
      </p:pic>
      <p:sp>
        <p:nvSpPr>
          <p:cNvPr id="6" name="Title 5"/>
          <p:cNvSpPr>
            <a:spLocks noGrp="1"/>
          </p:cNvSpPr>
          <p:nvPr>
            <p:ph type="title"/>
          </p:nvPr>
        </p:nvSpPr>
        <p:spPr>
          <a:xfrm>
            <a:off x="233966" y="0"/>
            <a:ext cx="9155694" cy="1320800"/>
          </a:xfrm>
        </p:spPr>
        <p:txBody>
          <a:bodyPr/>
          <a:lstStyle/>
          <a:p>
            <a:r>
              <a:rPr lang="en-US" altLang="vi-VN" b="1" dirty="0">
                <a:solidFill>
                  <a:srgbClr val="002060"/>
                </a:solidFill>
                <a:latin typeface="Times New Roman" panose="02020603050405020304" pitchFamily="18" charset="0"/>
              </a:rPr>
              <a:t>I. AN TOÀN LAO ĐỘNG TRONG NẤU ĂN</a:t>
            </a:r>
            <a:endParaRPr lang="vi-VN" dirty="0"/>
          </a:p>
        </p:txBody>
      </p:sp>
    </p:spTree>
    <p:extLst>
      <p:ext uri="{BB962C8B-B14F-4D97-AF65-F5344CB8AC3E}">
        <p14:creationId xmlns:p14="http://schemas.microsoft.com/office/powerpoint/2010/main" val="1170730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6"/>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6" presetClass="exit" presetSubtype="32" fill="hold" nodeType="clickEffect">
                                  <p:stCondLst>
                                    <p:cond delay="0"/>
                                  </p:stCondLst>
                                  <p:childTnLst>
                                    <p:animEffect transition="out" filter="circle(out)">
                                      <p:cBhvr>
                                        <p:cTn id="10" dur="2000"/>
                                        <p:tgtEl>
                                          <p:spTgt spid="20483">
                                            <p:txEl>
                                              <p:pRg st="0" end="0"/>
                                            </p:txEl>
                                          </p:spTgt>
                                        </p:tgtEl>
                                      </p:cBhvr>
                                    </p:animEffect>
                                    <p:set>
                                      <p:cBhvr>
                                        <p:cTn id="11" dur="1" fill="hold">
                                          <p:stCondLst>
                                            <p:cond delay="1999"/>
                                          </p:stCondLst>
                                        </p:cTn>
                                        <p:tgtEl>
                                          <p:spTgt spid="20483">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4" presetClass="emph" presetSubtype="0" fill="hold" nodeType="clickEffect">
                                  <p:stCondLst>
                                    <p:cond delay="0"/>
                                  </p:stCondLst>
                                  <p:iterate type="lt">
                                    <p:tmPct val="10000"/>
                                  </p:iterate>
                                  <p:childTnLst>
                                    <p:animMotion origin="layout" path="M 0.07851 -0.2176 L 0.18151 -0.2176 " pathEditMode="relative" rAng="0" ptsTypes="AA">
                                      <p:cBhvr>
                                        <p:cTn id="15" dur="250" accel="50000" decel="50000" autoRev="1" fill="hold">
                                          <p:stCondLst>
                                            <p:cond delay="0"/>
                                          </p:stCondLst>
                                        </p:cTn>
                                        <p:tgtEl>
                                          <p:spTgt spid="20483">
                                            <p:txEl>
                                              <p:pRg st="1" end="1"/>
                                            </p:txEl>
                                          </p:spTgt>
                                        </p:tgtEl>
                                        <p:attrNameLst>
                                          <p:attrName>ppt_x</p:attrName>
                                          <p:attrName>ppt_y</p:attrName>
                                        </p:attrNameLst>
                                      </p:cBhvr>
                                      <p:rCtr x="5143" y="0"/>
                                    </p:animMotion>
                                    <p:animRot by="1500000">
                                      <p:cBhvr>
                                        <p:cTn id="16" dur="125" fill="hold">
                                          <p:stCondLst>
                                            <p:cond delay="0"/>
                                          </p:stCondLst>
                                        </p:cTn>
                                        <p:tgtEl>
                                          <p:spTgt spid="20483">
                                            <p:txEl>
                                              <p:pRg st="1" end="1"/>
                                            </p:txEl>
                                          </p:spTgt>
                                        </p:tgtEl>
                                        <p:attrNameLst>
                                          <p:attrName>r</p:attrName>
                                        </p:attrNameLst>
                                      </p:cBhvr>
                                    </p:animRot>
                                    <p:animRot by="-1500000">
                                      <p:cBhvr>
                                        <p:cTn id="17" dur="125" fill="hold">
                                          <p:stCondLst>
                                            <p:cond delay="125"/>
                                          </p:stCondLst>
                                        </p:cTn>
                                        <p:tgtEl>
                                          <p:spTgt spid="20483">
                                            <p:txEl>
                                              <p:pRg st="1" end="1"/>
                                            </p:txEl>
                                          </p:spTgt>
                                        </p:tgtEl>
                                        <p:attrNameLst>
                                          <p:attrName>r</p:attrName>
                                        </p:attrNameLst>
                                      </p:cBhvr>
                                    </p:animRot>
                                    <p:animRot by="-1500000">
                                      <p:cBhvr>
                                        <p:cTn id="18" dur="125" fill="hold">
                                          <p:stCondLst>
                                            <p:cond delay="250"/>
                                          </p:stCondLst>
                                        </p:cTn>
                                        <p:tgtEl>
                                          <p:spTgt spid="20483">
                                            <p:txEl>
                                              <p:pRg st="1" end="1"/>
                                            </p:txEl>
                                          </p:spTgt>
                                        </p:tgtEl>
                                        <p:attrNameLst>
                                          <p:attrName>r</p:attrName>
                                        </p:attrNameLst>
                                      </p:cBhvr>
                                    </p:animRot>
                                    <p:animRot by="1500000">
                                      <p:cBhvr>
                                        <p:cTn id="19" dur="125" fill="hold">
                                          <p:stCondLst>
                                            <p:cond delay="375"/>
                                          </p:stCondLst>
                                        </p:cTn>
                                        <p:tgtEl>
                                          <p:spTgt spid="20483">
                                            <p:txEl>
                                              <p:pRg st="1" end="1"/>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2000"/>
                                        <p:tgtEl>
                                          <p:spTgt spid="3"/>
                                        </p:tgtEl>
                                      </p:cBhvr>
                                    </p:animEffect>
                                    <p:anim calcmode="lin" valueType="num">
                                      <p:cBhvr>
                                        <p:cTn id="35" dur="2000" fill="hold"/>
                                        <p:tgtEl>
                                          <p:spTgt spid="3"/>
                                        </p:tgtEl>
                                        <p:attrNameLst>
                                          <p:attrName>ppt_w</p:attrName>
                                        </p:attrNameLst>
                                      </p:cBhvr>
                                      <p:tavLst>
                                        <p:tav tm="0" fmla="#ppt_w*sin(2.5*pi*$)">
                                          <p:val>
                                            <p:fltVal val="0"/>
                                          </p:val>
                                        </p:tav>
                                        <p:tav tm="100000">
                                          <p:val>
                                            <p:fltVal val="1"/>
                                          </p:val>
                                        </p:tav>
                                      </p:tavLst>
                                    </p:anim>
                                    <p:anim calcmode="lin" valueType="num">
                                      <p:cBhvr>
                                        <p:cTn id="36"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a:off x="1910110" y="1764804"/>
            <a:ext cx="7664143" cy="30651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t>Những</a:t>
            </a:r>
            <a:r>
              <a:rPr lang="en-US" sz="4000" dirty="0" smtClean="0"/>
              <a:t> </a:t>
            </a:r>
            <a:r>
              <a:rPr lang="en-US" sz="4000" dirty="0" err="1" smtClean="0"/>
              <a:t>công</a:t>
            </a:r>
            <a:r>
              <a:rPr lang="en-US" sz="4000" dirty="0" smtClean="0"/>
              <a:t> </a:t>
            </a:r>
            <a:r>
              <a:rPr lang="en-US" sz="4000" dirty="0" err="1" smtClean="0"/>
              <a:t>cụ</a:t>
            </a:r>
            <a:r>
              <a:rPr lang="en-US" sz="4000" dirty="0" smtClean="0"/>
              <a:t> </a:t>
            </a:r>
            <a:r>
              <a:rPr lang="en-US" sz="4000" dirty="0" err="1" smtClean="0"/>
              <a:t>này</a:t>
            </a:r>
            <a:r>
              <a:rPr lang="en-US" sz="4000" dirty="0" smtClean="0"/>
              <a:t> </a:t>
            </a:r>
            <a:r>
              <a:rPr lang="en-US" sz="4000" dirty="0" err="1" smtClean="0"/>
              <a:t>nếu</a:t>
            </a:r>
            <a:r>
              <a:rPr lang="en-US" sz="4000" dirty="0" smtClean="0"/>
              <a:t> </a:t>
            </a:r>
            <a:r>
              <a:rPr lang="en-US" sz="4000" dirty="0" err="1" smtClean="0"/>
              <a:t>thiếu</a:t>
            </a:r>
            <a:r>
              <a:rPr lang="en-US" sz="4000" dirty="0" smtClean="0"/>
              <a:t> </a:t>
            </a:r>
            <a:r>
              <a:rPr lang="en-US" sz="4000" dirty="0" err="1" smtClean="0"/>
              <a:t>chu</a:t>
            </a:r>
            <a:r>
              <a:rPr lang="en-US" sz="4000" dirty="0" smtClean="0"/>
              <a:t> </a:t>
            </a:r>
            <a:r>
              <a:rPr lang="en-US" sz="4000" dirty="0" err="1" smtClean="0"/>
              <a:t>đáo</a:t>
            </a:r>
            <a:r>
              <a:rPr lang="en-US" sz="4000" dirty="0" smtClean="0"/>
              <a:t> </a:t>
            </a:r>
            <a:r>
              <a:rPr lang="en-US" sz="4000" dirty="0" err="1" smtClean="0"/>
              <a:t>sẽ</a:t>
            </a:r>
            <a:r>
              <a:rPr lang="en-US" sz="4000" dirty="0" smtClean="0"/>
              <a:t> </a:t>
            </a:r>
            <a:r>
              <a:rPr lang="en-US" sz="4000" dirty="0" err="1" smtClean="0"/>
              <a:t>gây</a:t>
            </a:r>
            <a:r>
              <a:rPr lang="en-US" sz="4000" dirty="0" smtClean="0"/>
              <a:t> </a:t>
            </a:r>
            <a:r>
              <a:rPr lang="en-US" sz="4000" dirty="0" err="1" smtClean="0"/>
              <a:t>ra</a:t>
            </a:r>
            <a:r>
              <a:rPr lang="en-US" sz="4000" dirty="0" smtClean="0"/>
              <a:t> </a:t>
            </a:r>
            <a:r>
              <a:rPr lang="en-US" sz="4000" dirty="0" err="1" smtClean="0"/>
              <a:t>hậu</a:t>
            </a:r>
            <a:r>
              <a:rPr lang="en-US" sz="4000" dirty="0" smtClean="0"/>
              <a:t> </a:t>
            </a:r>
            <a:r>
              <a:rPr lang="en-US" sz="4000" dirty="0" err="1" smtClean="0"/>
              <a:t>quả</a:t>
            </a:r>
            <a:r>
              <a:rPr lang="en-US" sz="4000" dirty="0" smtClean="0"/>
              <a:t> </a:t>
            </a:r>
            <a:r>
              <a:rPr lang="en-US" sz="4000" dirty="0" err="1" smtClean="0"/>
              <a:t>như</a:t>
            </a:r>
            <a:r>
              <a:rPr lang="en-US" sz="4000" dirty="0" smtClean="0"/>
              <a:t> </a:t>
            </a:r>
            <a:r>
              <a:rPr lang="en-US" sz="4000" dirty="0" err="1" smtClean="0"/>
              <a:t>thế</a:t>
            </a:r>
            <a:r>
              <a:rPr lang="en-US" sz="4000" dirty="0" smtClean="0"/>
              <a:t> </a:t>
            </a:r>
            <a:r>
              <a:rPr lang="en-US" sz="4000" dirty="0" err="1" smtClean="0"/>
              <a:t>nào</a:t>
            </a:r>
            <a:r>
              <a:rPr lang="en-US" sz="4000" dirty="0" smtClean="0"/>
              <a:t>?</a:t>
            </a:r>
            <a:endParaRPr lang="en-US" sz="4000" dirty="0"/>
          </a:p>
        </p:txBody>
      </p:sp>
    </p:spTree>
    <p:extLst>
      <p:ext uri="{BB962C8B-B14F-4D97-AF65-F5344CB8AC3E}">
        <p14:creationId xmlns:p14="http://schemas.microsoft.com/office/powerpoint/2010/main" val="614023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p:cNvSpPr>
          <p:nvPr>
            <p:ph type="body" idx="1"/>
          </p:nvPr>
        </p:nvSpPr>
        <p:spPr>
          <a:xfrm>
            <a:off x="654665" y="1345384"/>
            <a:ext cx="9352219" cy="3880773"/>
          </a:xfrm>
        </p:spPr>
        <p:txBody>
          <a:bodyPr>
            <a:normAutofit/>
          </a:bodyPr>
          <a:lstStyle/>
          <a:p>
            <a:r>
              <a:rPr lang="en-US" altLang="vi-VN" sz="2400" dirty="0" smtClean="0">
                <a:latin typeface="Times New Roman" panose="02020603050405020304" pitchFamily="18" charset="0"/>
              </a:rPr>
              <a:t>Cần phải đảm bảo an toàn lao động trong nấu ăn, để tránh xảy ra tai nạn nguy hiểm như </a:t>
            </a:r>
          </a:p>
        </p:txBody>
      </p:sp>
      <p:sp>
        <p:nvSpPr>
          <p:cNvPr id="21508" name="Rectangle 4"/>
          <p:cNvSpPr>
            <a:spLocks noGrp="1"/>
          </p:cNvSpPr>
          <p:nvPr>
            <p:ph type="title"/>
          </p:nvPr>
        </p:nvSpPr>
        <p:spPr>
          <a:xfrm>
            <a:off x="436272" y="202384"/>
            <a:ext cx="9033456" cy="1143000"/>
          </a:xfrm>
          <a:noFill/>
          <a:ln/>
          <a:extLst>
            <a:ext uri="{91240B29-F687-4F45-9708-019B960494DF}">
              <a14:hiddenLine xmlns:a14="http://schemas.microsoft.com/office/drawing/2010/main" w="38100" cmpd="dbl">
                <a:solidFill>
                  <a:schemeClr val="tx1"/>
                </a:solidFill>
                <a:miter lim="800000"/>
                <a:headEnd/>
                <a:tailEnd/>
              </a14:hiddenLine>
            </a:ext>
          </a:extLst>
        </p:spPr>
        <p:txBody>
          <a:bodyPr>
            <a:normAutofit fontScale="90000"/>
          </a:bodyPr>
          <a:lstStyle/>
          <a:p>
            <a:r>
              <a:rPr lang="en-US" altLang="vi-VN" sz="4000" b="1" dirty="0">
                <a:solidFill>
                  <a:schemeClr val="accent2">
                    <a:lumMod val="50000"/>
                  </a:schemeClr>
                </a:solidFill>
                <a:latin typeface="Times New Roman" panose="02020603050405020304" pitchFamily="18" charset="0"/>
              </a:rPr>
              <a:t>I. AN TOÀN LAO ĐỘNG TRONG NẤU ĂN</a:t>
            </a:r>
          </a:p>
        </p:txBody>
      </p:sp>
      <p:pic>
        <p:nvPicPr>
          <p:cNvPr id="215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2819400"/>
            <a:ext cx="2625725" cy="3505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10" name="Text Box 6"/>
          <p:cNvSpPr txBox="1">
            <a:spLocks noChangeArrowheads="1"/>
          </p:cNvSpPr>
          <p:nvPr/>
        </p:nvSpPr>
        <p:spPr bwMode="auto">
          <a:xfrm>
            <a:off x="2209800" y="6384926"/>
            <a:ext cx="17526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500" b="1" i="1">
                <a:latin typeface="Times New Roman" panose="02020603050405020304" pitchFamily="18" charset="0"/>
              </a:rPr>
              <a:t>ĐỨT TAY</a:t>
            </a:r>
          </a:p>
        </p:txBody>
      </p:sp>
      <p:pic>
        <p:nvPicPr>
          <p:cNvPr id="215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819400"/>
            <a:ext cx="2819400" cy="3505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12" name="Text Box 8"/>
          <p:cNvSpPr txBox="1">
            <a:spLocks noChangeArrowheads="1"/>
          </p:cNvSpPr>
          <p:nvPr/>
        </p:nvSpPr>
        <p:spPr bwMode="auto">
          <a:xfrm>
            <a:off x="5105400" y="6384926"/>
            <a:ext cx="20574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500" b="1" i="1">
                <a:latin typeface="Times New Roman" panose="02020603050405020304" pitchFamily="18" charset="0"/>
              </a:rPr>
              <a:t>ĐIỆN GIẬT</a:t>
            </a:r>
          </a:p>
        </p:txBody>
      </p:sp>
      <p:pic>
        <p:nvPicPr>
          <p:cNvPr id="2151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2819400"/>
            <a:ext cx="2590800" cy="3505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14" name="Text Box 10"/>
          <p:cNvSpPr txBox="1">
            <a:spLocks noChangeArrowheads="1"/>
          </p:cNvSpPr>
          <p:nvPr/>
        </p:nvSpPr>
        <p:spPr bwMode="auto">
          <a:xfrm>
            <a:off x="7620000" y="6384926"/>
            <a:ext cx="30480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500" b="1" i="1">
                <a:latin typeface="Times New Roman" panose="02020603050405020304" pitchFamily="18" charset="0"/>
              </a:rPr>
              <a:t>BỎNG NƯỚC SÔI</a:t>
            </a:r>
          </a:p>
        </p:txBody>
      </p:sp>
      <p:pic>
        <p:nvPicPr>
          <p:cNvPr id="2151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2819400"/>
            <a:ext cx="4286250" cy="3505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17" name="Text Box 13"/>
          <p:cNvSpPr txBox="1">
            <a:spLocks noChangeArrowheads="1"/>
          </p:cNvSpPr>
          <p:nvPr/>
        </p:nvSpPr>
        <p:spPr bwMode="auto">
          <a:xfrm>
            <a:off x="2362200" y="6384926"/>
            <a:ext cx="2590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500" b="1" i="1">
                <a:latin typeface="Times New Roman" panose="02020603050405020304" pitchFamily="18" charset="0"/>
              </a:rPr>
              <a:t>NỔ BÌNH GAS</a:t>
            </a:r>
          </a:p>
        </p:txBody>
      </p:sp>
      <p:pic>
        <p:nvPicPr>
          <p:cNvPr id="2151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819400"/>
            <a:ext cx="4114800" cy="3505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19" name="Text Box 15"/>
          <p:cNvSpPr txBox="1">
            <a:spLocks noChangeArrowheads="1"/>
          </p:cNvSpPr>
          <p:nvPr/>
        </p:nvSpPr>
        <p:spPr bwMode="auto">
          <a:xfrm>
            <a:off x="7467600" y="6384926"/>
            <a:ext cx="20574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500" b="1" i="1">
                <a:latin typeface="Times New Roman" panose="02020603050405020304" pitchFamily="18" charset="0"/>
              </a:rPr>
              <a:t>PHỤT BẾP</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2333" y="2644196"/>
            <a:ext cx="5372700" cy="4055977"/>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5487" y="2644196"/>
            <a:ext cx="5035080" cy="4055977"/>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19691" y="2644196"/>
            <a:ext cx="5715000" cy="4286250"/>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0747" y="2045979"/>
            <a:ext cx="5629553" cy="4654194"/>
          </a:xfrm>
          <a:prstGeom prst="rect">
            <a:avLst/>
          </a:prstGeom>
        </p:spPr>
      </p:pic>
    </p:spTree>
    <p:extLst>
      <p:ext uri="{BB962C8B-B14F-4D97-AF65-F5344CB8AC3E}">
        <p14:creationId xmlns:p14="http://schemas.microsoft.com/office/powerpoint/2010/main" val="21829273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autoRev="1" fill="hold" grpId="0" nodeType="clickEffect">
                                  <p:stCondLst>
                                    <p:cond delay="0"/>
                                  </p:stCondLst>
                                  <p:childTnLst>
                                    <p:animScale>
                                      <p:cBhvr>
                                        <p:cTn id="6" dur="449" fill="hold">
                                          <p:stCondLst>
                                            <p:cond delay="0"/>
                                          </p:stCondLst>
                                        </p:cTn>
                                        <p:tgtEl>
                                          <p:spTgt spid="21508"/>
                                        </p:tgtEl>
                                      </p:cBhvr>
                                      <p:to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nodeType="clickEffect">
                                  <p:stCondLst>
                                    <p:cond delay="0"/>
                                  </p:stCondLst>
                                  <p:childTnLst>
                                    <p:set>
                                      <p:cBhvr>
                                        <p:cTn id="10" dur="1" fill="hold">
                                          <p:stCondLst>
                                            <p:cond delay="0"/>
                                          </p:stCondLst>
                                        </p:cTn>
                                        <p:tgtEl>
                                          <p:spTgt spid="21507">
                                            <p:txEl>
                                              <p:pRg st="0" end="0"/>
                                            </p:txEl>
                                          </p:spTgt>
                                        </p:tgtEl>
                                        <p:attrNameLst>
                                          <p:attrName>style.visibility</p:attrName>
                                        </p:attrNameLst>
                                      </p:cBhvr>
                                      <p:to>
                                        <p:strVal val="visible"/>
                                      </p:to>
                                    </p:set>
                                    <p:anim calcmode="lin" valueType="num">
                                      <p:cBhvr>
                                        <p:cTn id="11"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1507">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2150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21509"/>
                                        </p:tgtEl>
                                        <p:attrNameLst>
                                          <p:attrName>style.visibility</p:attrName>
                                        </p:attrNameLst>
                                      </p:cBhvr>
                                      <p:to>
                                        <p:strVal val="visible"/>
                                      </p:to>
                                    </p:set>
                                    <p:anim calcmode="lin" valueType="num">
                                      <p:cBhvr additive="base">
                                        <p:cTn id="18" dur="500" fill="hold"/>
                                        <p:tgtEl>
                                          <p:spTgt spid="21509"/>
                                        </p:tgtEl>
                                        <p:attrNameLst>
                                          <p:attrName>ppt_x</p:attrName>
                                        </p:attrNameLst>
                                      </p:cBhvr>
                                      <p:tavLst>
                                        <p:tav tm="0">
                                          <p:val>
                                            <p:strVal val="0-#ppt_w/2"/>
                                          </p:val>
                                        </p:tav>
                                        <p:tav tm="100000">
                                          <p:val>
                                            <p:strVal val="#ppt_x"/>
                                          </p:val>
                                        </p:tav>
                                      </p:tavLst>
                                    </p:anim>
                                    <p:anim calcmode="lin" valueType="num">
                                      <p:cBhvr additive="base">
                                        <p:cTn id="19" dur="500" fill="hold"/>
                                        <p:tgtEl>
                                          <p:spTgt spid="2150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1510">
                                            <p:txEl>
                                              <p:pRg st="0" end="0"/>
                                            </p:txEl>
                                          </p:spTgt>
                                        </p:tgtEl>
                                        <p:attrNameLst>
                                          <p:attrName>style.visibility</p:attrName>
                                        </p:attrNameLst>
                                      </p:cBhvr>
                                      <p:to>
                                        <p:strVal val="visible"/>
                                      </p:to>
                                    </p:set>
                                    <p:anim calcmode="lin" valueType="num">
                                      <p:cBhvr additive="base">
                                        <p:cTn id="22" dur="500" fill="hold"/>
                                        <p:tgtEl>
                                          <p:spTgt spid="21510">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15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6" fill="hold" nodeType="clickEffect">
                                  <p:stCondLst>
                                    <p:cond delay="0"/>
                                  </p:stCondLst>
                                  <p:childTnLst>
                                    <p:set>
                                      <p:cBhvr>
                                        <p:cTn id="27" dur="1" fill="hold">
                                          <p:stCondLst>
                                            <p:cond delay="0"/>
                                          </p:stCondLst>
                                        </p:cTn>
                                        <p:tgtEl>
                                          <p:spTgt spid="21511"/>
                                        </p:tgtEl>
                                        <p:attrNameLst>
                                          <p:attrName>style.visibility</p:attrName>
                                        </p:attrNameLst>
                                      </p:cBhvr>
                                      <p:to>
                                        <p:strVal val="visible"/>
                                      </p:to>
                                    </p:set>
                                    <p:animEffect transition="in" filter="barn(inHorizontal)">
                                      <p:cBhvr>
                                        <p:cTn id="28" dur="500"/>
                                        <p:tgtEl>
                                          <p:spTgt spid="21511"/>
                                        </p:tgtEl>
                                      </p:cBhvr>
                                    </p:animEffect>
                                  </p:childTnLst>
                                </p:cTn>
                              </p:par>
                              <p:par>
                                <p:cTn id="29" presetID="16" presetClass="entr" presetSubtype="26" fill="hold" grpId="0" nodeType="withEffect">
                                  <p:stCondLst>
                                    <p:cond delay="0"/>
                                  </p:stCondLst>
                                  <p:childTnLst>
                                    <p:set>
                                      <p:cBhvr>
                                        <p:cTn id="30" dur="1" fill="hold">
                                          <p:stCondLst>
                                            <p:cond delay="0"/>
                                          </p:stCondLst>
                                        </p:cTn>
                                        <p:tgtEl>
                                          <p:spTgt spid="21512">
                                            <p:txEl>
                                              <p:pRg st="0" end="0"/>
                                            </p:txEl>
                                          </p:spTgt>
                                        </p:tgtEl>
                                        <p:attrNameLst>
                                          <p:attrName>style.visibility</p:attrName>
                                        </p:attrNameLst>
                                      </p:cBhvr>
                                      <p:to>
                                        <p:strVal val="visible"/>
                                      </p:to>
                                    </p:set>
                                    <p:animEffect transition="in" filter="barn(inHorizontal)">
                                      <p:cBhvr>
                                        <p:cTn id="31" dur="500"/>
                                        <p:tgtEl>
                                          <p:spTgt spid="21512">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7" presetClass="entr" presetSubtype="2" fill="hold" nodeType="clickEffect">
                                  <p:stCondLst>
                                    <p:cond delay="0"/>
                                  </p:stCondLst>
                                  <p:childTnLst>
                                    <p:set>
                                      <p:cBhvr>
                                        <p:cTn id="35" dur="1" fill="hold">
                                          <p:stCondLst>
                                            <p:cond delay="0"/>
                                          </p:stCondLst>
                                        </p:cTn>
                                        <p:tgtEl>
                                          <p:spTgt spid="21513"/>
                                        </p:tgtEl>
                                        <p:attrNameLst>
                                          <p:attrName>style.visibility</p:attrName>
                                        </p:attrNameLst>
                                      </p:cBhvr>
                                      <p:to>
                                        <p:strVal val="visible"/>
                                      </p:to>
                                    </p:set>
                                    <p:anim calcmode="lin" valueType="num">
                                      <p:cBhvr additive="base">
                                        <p:cTn id="36" dur="500" fill="hold"/>
                                        <p:tgtEl>
                                          <p:spTgt spid="21513"/>
                                        </p:tgtEl>
                                        <p:attrNameLst>
                                          <p:attrName>ppt_x</p:attrName>
                                        </p:attrNameLst>
                                      </p:cBhvr>
                                      <p:tavLst>
                                        <p:tav tm="0">
                                          <p:val>
                                            <p:strVal val="1+#ppt_w/2"/>
                                          </p:val>
                                        </p:tav>
                                        <p:tav tm="100000">
                                          <p:val>
                                            <p:strVal val="#ppt_x"/>
                                          </p:val>
                                        </p:tav>
                                      </p:tavLst>
                                    </p:anim>
                                    <p:anim calcmode="lin" valueType="num">
                                      <p:cBhvr additive="base">
                                        <p:cTn id="37" dur="500" fill="hold"/>
                                        <p:tgtEl>
                                          <p:spTgt spid="21513"/>
                                        </p:tgtEl>
                                        <p:attrNameLst>
                                          <p:attrName>ppt_y</p:attrName>
                                        </p:attrNameLst>
                                      </p:cBhvr>
                                      <p:tavLst>
                                        <p:tav tm="0">
                                          <p:val>
                                            <p:strVal val="#ppt_y"/>
                                          </p:val>
                                        </p:tav>
                                        <p:tav tm="100000">
                                          <p:val>
                                            <p:strVal val="#ppt_y"/>
                                          </p:val>
                                        </p:tav>
                                      </p:tavLst>
                                    </p:anim>
                                  </p:childTnLst>
                                </p:cTn>
                              </p:par>
                              <p:par>
                                <p:cTn id="38" presetID="7" presetClass="entr" presetSubtype="2" fill="hold" nodeType="withEffect">
                                  <p:stCondLst>
                                    <p:cond delay="0"/>
                                  </p:stCondLst>
                                  <p:childTnLst>
                                    <p:set>
                                      <p:cBhvr>
                                        <p:cTn id="39" dur="1" fill="hold">
                                          <p:stCondLst>
                                            <p:cond delay="0"/>
                                          </p:stCondLst>
                                        </p:cTn>
                                        <p:tgtEl>
                                          <p:spTgt spid="21514">
                                            <p:txEl>
                                              <p:pRg st="0" end="0"/>
                                            </p:txEl>
                                          </p:spTgt>
                                        </p:tgtEl>
                                        <p:attrNameLst>
                                          <p:attrName>style.visibility</p:attrName>
                                        </p:attrNameLst>
                                      </p:cBhvr>
                                      <p:to>
                                        <p:strVal val="visible"/>
                                      </p:to>
                                    </p:set>
                                    <p:anim calcmode="lin" valueType="num">
                                      <p:cBhvr additive="base">
                                        <p:cTn id="40" dur="500" fill="hold"/>
                                        <p:tgtEl>
                                          <p:spTgt spid="21514">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215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5" presetClass="exit" presetSubtype="0" fill="hold" nodeType="clickEffect">
                                  <p:stCondLst>
                                    <p:cond delay="0"/>
                                  </p:stCondLst>
                                  <p:childTnLst>
                                    <p:anim calcmode="lin" valueType="num">
                                      <p:cBhvr>
                                        <p:cTn id="45" dur="500"/>
                                        <p:tgtEl>
                                          <p:spTgt spid="21509"/>
                                        </p:tgtEl>
                                        <p:attrNameLst>
                                          <p:attrName>ppt_w</p:attrName>
                                        </p:attrNameLst>
                                      </p:cBhvr>
                                      <p:tavLst>
                                        <p:tav tm="0">
                                          <p:val>
                                            <p:strVal val="ppt_w"/>
                                          </p:val>
                                        </p:tav>
                                        <p:tav tm="100000">
                                          <p:val>
                                            <p:strVal val="ppt_w*0.70"/>
                                          </p:val>
                                        </p:tav>
                                      </p:tavLst>
                                    </p:anim>
                                    <p:anim calcmode="lin" valueType="num">
                                      <p:cBhvr>
                                        <p:cTn id="46" dur="500"/>
                                        <p:tgtEl>
                                          <p:spTgt spid="21509"/>
                                        </p:tgtEl>
                                        <p:attrNameLst>
                                          <p:attrName>ppt_h</p:attrName>
                                        </p:attrNameLst>
                                      </p:cBhvr>
                                      <p:tavLst>
                                        <p:tav tm="0">
                                          <p:val>
                                            <p:strVal val="ppt_h"/>
                                          </p:val>
                                        </p:tav>
                                        <p:tav tm="100000">
                                          <p:val>
                                            <p:strVal val="ppt_h"/>
                                          </p:val>
                                        </p:tav>
                                      </p:tavLst>
                                    </p:anim>
                                    <p:animEffect transition="out" filter="fade">
                                      <p:cBhvr>
                                        <p:cTn id="47" dur="500"/>
                                        <p:tgtEl>
                                          <p:spTgt spid="21509"/>
                                        </p:tgtEl>
                                      </p:cBhvr>
                                    </p:animEffect>
                                    <p:set>
                                      <p:cBhvr>
                                        <p:cTn id="48" dur="1" fill="hold">
                                          <p:stCondLst>
                                            <p:cond delay="499"/>
                                          </p:stCondLst>
                                        </p:cTn>
                                        <p:tgtEl>
                                          <p:spTgt spid="21509"/>
                                        </p:tgtEl>
                                        <p:attrNameLst>
                                          <p:attrName>style.visibility</p:attrName>
                                        </p:attrNameLst>
                                      </p:cBhvr>
                                      <p:to>
                                        <p:strVal val="hidden"/>
                                      </p:to>
                                    </p:set>
                                  </p:childTnLst>
                                </p:cTn>
                              </p:par>
                              <p:par>
                                <p:cTn id="49" presetID="55" presetClass="exit" presetSubtype="0" fill="hold" nodeType="withEffect">
                                  <p:stCondLst>
                                    <p:cond delay="0"/>
                                  </p:stCondLst>
                                  <p:childTnLst>
                                    <p:anim calcmode="lin" valueType="num">
                                      <p:cBhvr>
                                        <p:cTn id="50" dur="500"/>
                                        <p:tgtEl>
                                          <p:spTgt spid="21510">
                                            <p:txEl>
                                              <p:pRg st="0" end="0"/>
                                            </p:txEl>
                                          </p:spTgt>
                                        </p:tgtEl>
                                        <p:attrNameLst>
                                          <p:attrName>ppt_w</p:attrName>
                                        </p:attrNameLst>
                                      </p:cBhvr>
                                      <p:tavLst>
                                        <p:tav tm="0">
                                          <p:val>
                                            <p:strVal val="ppt_w"/>
                                          </p:val>
                                        </p:tav>
                                        <p:tav tm="100000">
                                          <p:val>
                                            <p:strVal val="ppt_w*0.70"/>
                                          </p:val>
                                        </p:tav>
                                      </p:tavLst>
                                    </p:anim>
                                    <p:anim calcmode="lin" valueType="num">
                                      <p:cBhvr>
                                        <p:cTn id="51" dur="500"/>
                                        <p:tgtEl>
                                          <p:spTgt spid="21510">
                                            <p:txEl>
                                              <p:pRg st="0" end="0"/>
                                            </p:txEl>
                                          </p:spTgt>
                                        </p:tgtEl>
                                        <p:attrNameLst>
                                          <p:attrName>ppt_h</p:attrName>
                                        </p:attrNameLst>
                                      </p:cBhvr>
                                      <p:tavLst>
                                        <p:tav tm="0">
                                          <p:val>
                                            <p:strVal val="ppt_h"/>
                                          </p:val>
                                        </p:tav>
                                        <p:tav tm="100000">
                                          <p:val>
                                            <p:strVal val="ppt_h"/>
                                          </p:val>
                                        </p:tav>
                                      </p:tavLst>
                                    </p:anim>
                                    <p:animEffect transition="out" filter="fade">
                                      <p:cBhvr>
                                        <p:cTn id="52" dur="500"/>
                                        <p:tgtEl>
                                          <p:spTgt spid="21510">
                                            <p:txEl>
                                              <p:pRg st="0" end="0"/>
                                            </p:txEl>
                                          </p:spTgt>
                                        </p:tgtEl>
                                      </p:cBhvr>
                                    </p:animEffect>
                                    <p:set>
                                      <p:cBhvr>
                                        <p:cTn id="53" dur="1" fill="hold">
                                          <p:stCondLst>
                                            <p:cond delay="499"/>
                                          </p:stCondLst>
                                        </p:cTn>
                                        <p:tgtEl>
                                          <p:spTgt spid="21510">
                                            <p:txEl>
                                              <p:pRg st="0" end="0"/>
                                            </p:txEl>
                                          </p:spTgt>
                                        </p:tgtEl>
                                        <p:attrNameLst>
                                          <p:attrName>style.visibility</p:attrName>
                                        </p:attrNameLst>
                                      </p:cBhvr>
                                      <p:to>
                                        <p:strVal val="hidden"/>
                                      </p:to>
                                    </p:set>
                                  </p:childTnLst>
                                </p:cTn>
                              </p:par>
                              <p:par>
                                <p:cTn id="54" presetID="55" presetClass="exit" presetSubtype="0" fill="hold" nodeType="withEffect">
                                  <p:stCondLst>
                                    <p:cond delay="0"/>
                                  </p:stCondLst>
                                  <p:childTnLst>
                                    <p:anim calcmode="lin" valueType="num">
                                      <p:cBhvr>
                                        <p:cTn id="55" dur="500"/>
                                        <p:tgtEl>
                                          <p:spTgt spid="21511"/>
                                        </p:tgtEl>
                                        <p:attrNameLst>
                                          <p:attrName>ppt_w</p:attrName>
                                        </p:attrNameLst>
                                      </p:cBhvr>
                                      <p:tavLst>
                                        <p:tav tm="0">
                                          <p:val>
                                            <p:strVal val="ppt_w"/>
                                          </p:val>
                                        </p:tav>
                                        <p:tav tm="100000">
                                          <p:val>
                                            <p:strVal val="ppt_w*0.70"/>
                                          </p:val>
                                        </p:tav>
                                      </p:tavLst>
                                    </p:anim>
                                    <p:anim calcmode="lin" valueType="num">
                                      <p:cBhvr>
                                        <p:cTn id="56" dur="500"/>
                                        <p:tgtEl>
                                          <p:spTgt spid="21511"/>
                                        </p:tgtEl>
                                        <p:attrNameLst>
                                          <p:attrName>ppt_h</p:attrName>
                                        </p:attrNameLst>
                                      </p:cBhvr>
                                      <p:tavLst>
                                        <p:tav tm="0">
                                          <p:val>
                                            <p:strVal val="ppt_h"/>
                                          </p:val>
                                        </p:tav>
                                        <p:tav tm="100000">
                                          <p:val>
                                            <p:strVal val="ppt_h"/>
                                          </p:val>
                                        </p:tav>
                                      </p:tavLst>
                                    </p:anim>
                                    <p:animEffect transition="out" filter="fade">
                                      <p:cBhvr>
                                        <p:cTn id="57" dur="500"/>
                                        <p:tgtEl>
                                          <p:spTgt spid="21511"/>
                                        </p:tgtEl>
                                      </p:cBhvr>
                                    </p:animEffect>
                                    <p:set>
                                      <p:cBhvr>
                                        <p:cTn id="58" dur="1" fill="hold">
                                          <p:stCondLst>
                                            <p:cond delay="499"/>
                                          </p:stCondLst>
                                        </p:cTn>
                                        <p:tgtEl>
                                          <p:spTgt spid="21511"/>
                                        </p:tgtEl>
                                        <p:attrNameLst>
                                          <p:attrName>style.visibility</p:attrName>
                                        </p:attrNameLst>
                                      </p:cBhvr>
                                      <p:to>
                                        <p:strVal val="hidden"/>
                                      </p:to>
                                    </p:set>
                                  </p:childTnLst>
                                </p:cTn>
                              </p:par>
                              <p:par>
                                <p:cTn id="59" presetID="55" presetClass="exit" presetSubtype="0" fill="hold" nodeType="withEffect">
                                  <p:stCondLst>
                                    <p:cond delay="0"/>
                                  </p:stCondLst>
                                  <p:childTnLst>
                                    <p:anim calcmode="lin" valueType="num">
                                      <p:cBhvr>
                                        <p:cTn id="60" dur="500"/>
                                        <p:tgtEl>
                                          <p:spTgt spid="21512">
                                            <p:txEl>
                                              <p:pRg st="0" end="0"/>
                                            </p:txEl>
                                          </p:spTgt>
                                        </p:tgtEl>
                                        <p:attrNameLst>
                                          <p:attrName>ppt_w</p:attrName>
                                        </p:attrNameLst>
                                      </p:cBhvr>
                                      <p:tavLst>
                                        <p:tav tm="0">
                                          <p:val>
                                            <p:strVal val="ppt_w"/>
                                          </p:val>
                                        </p:tav>
                                        <p:tav tm="100000">
                                          <p:val>
                                            <p:strVal val="ppt_w*0.70"/>
                                          </p:val>
                                        </p:tav>
                                      </p:tavLst>
                                    </p:anim>
                                    <p:anim calcmode="lin" valueType="num">
                                      <p:cBhvr>
                                        <p:cTn id="61" dur="500"/>
                                        <p:tgtEl>
                                          <p:spTgt spid="21512">
                                            <p:txEl>
                                              <p:pRg st="0" end="0"/>
                                            </p:txEl>
                                          </p:spTgt>
                                        </p:tgtEl>
                                        <p:attrNameLst>
                                          <p:attrName>ppt_h</p:attrName>
                                        </p:attrNameLst>
                                      </p:cBhvr>
                                      <p:tavLst>
                                        <p:tav tm="0">
                                          <p:val>
                                            <p:strVal val="ppt_h"/>
                                          </p:val>
                                        </p:tav>
                                        <p:tav tm="100000">
                                          <p:val>
                                            <p:strVal val="ppt_h"/>
                                          </p:val>
                                        </p:tav>
                                      </p:tavLst>
                                    </p:anim>
                                    <p:animEffect transition="out" filter="fade">
                                      <p:cBhvr>
                                        <p:cTn id="62" dur="500"/>
                                        <p:tgtEl>
                                          <p:spTgt spid="21512">
                                            <p:txEl>
                                              <p:pRg st="0" end="0"/>
                                            </p:txEl>
                                          </p:spTgt>
                                        </p:tgtEl>
                                      </p:cBhvr>
                                    </p:animEffect>
                                    <p:set>
                                      <p:cBhvr>
                                        <p:cTn id="63" dur="1" fill="hold">
                                          <p:stCondLst>
                                            <p:cond delay="499"/>
                                          </p:stCondLst>
                                        </p:cTn>
                                        <p:tgtEl>
                                          <p:spTgt spid="21512">
                                            <p:txEl>
                                              <p:pRg st="0" end="0"/>
                                            </p:txEl>
                                          </p:spTgt>
                                        </p:tgtEl>
                                        <p:attrNameLst>
                                          <p:attrName>style.visibility</p:attrName>
                                        </p:attrNameLst>
                                      </p:cBhvr>
                                      <p:to>
                                        <p:strVal val="hidden"/>
                                      </p:to>
                                    </p:set>
                                  </p:childTnLst>
                                </p:cTn>
                              </p:par>
                              <p:par>
                                <p:cTn id="64" presetID="55" presetClass="exit" presetSubtype="0" fill="hold" nodeType="withEffect">
                                  <p:stCondLst>
                                    <p:cond delay="0"/>
                                  </p:stCondLst>
                                  <p:childTnLst>
                                    <p:anim calcmode="lin" valueType="num">
                                      <p:cBhvr>
                                        <p:cTn id="65" dur="500"/>
                                        <p:tgtEl>
                                          <p:spTgt spid="21513"/>
                                        </p:tgtEl>
                                        <p:attrNameLst>
                                          <p:attrName>ppt_w</p:attrName>
                                        </p:attrNameLst>
                                      </p:cBhvr>
                                      <p:tavLst>
                                        <p:tav tm="0">
                                          <p:val>
                                            <p:strVal val="ppt_w"/>
                                          </p:val>
                                        </p:tav>
                                        <p:tav tm="100000">
                                          <p:val>
                                            <p:strVal val="ppt_w*0.70"/>
                                          </p:val>
                                        </p:tav>
                                      </p:tavLst>
                                    </p:anim>
                                    <p:anim calcmode="lin" valueType="num">
                                      <p:cBhvr>
                                        <p:cTn id="66" dur="500"/>
                                        <p:tgtEl>
                                          <p:spTgt spid="21513"/>
                                        </p:tgtEl>
                                        <p:attrNameLst>
                                          <p:attrName>ppt_h</p:attrName>
                                        </p:attrNameLst>
                                      </p:cBhvr>
                                      <p:tavLst>
                                        <p:tav tm="0">
                                          <p:val>
                                            <p:strVal val="ppt_h"/>
                                          </p:val>
                                        </p:tav>
                                        <p:tav tm="100000">
                                          <p:val>
                                            <p:strVal val="ppt_h"/>
                                          </p:val>
                                        </p:tav>
                                      </p:tavLst>
                                    </p:anim>
                                    <p:animEffect transition="out" filter="fade">
                                      <p:cBhvr>
                                        <p:cTn id="67" dur="500"/>
                                        <p:tgtEl>
                                          <p:spTgt spid="21513"/>
                                        </p:tgtEl>
                                      </p:cBhvr>
                                    </p:animEffect>
                                    <p:set>
                                      <p:cBhvr>
                                        <p:cTn id="68" dur="1" fill="hold">
                                          <p:stCondLst>
                                            <p:cond delay="499"/>
                                          </p:stCondLst>
                                        </p:cTn>
                                        <p:tgtEl>
                                          <p:spTgt spid="21513"/>
                                        </p:tgtEl>
                                        <p:attrNameLst>
                                          <p:attrName>style.visibility</p:attrName>
                                        </p:attrNameLst>
                                      </p:cBhvr>
                                      <p:to>
                                        <p:strVal val="hidden"/>
                                      </p:to>
                                    </p:set>
                                  </p:childTnLst>
                                </p:cTn>
                              </p:par>
                              <p:par>
                                <p:cTn id="69" presetID="55" presetClass="exit" presetSubtype="0" fill="hold" nodeType="withEffect">
                                  <p:stCondLst>
                                    <p:cond delay="0"/>
                                  </p:stCondLst>
                                  <p:childTnLst>
                                    <p:anim calcmode="lin" valueType="num">
                                      <p:cBhvr>
                                        <p:cTn id="70" dur="500"/>
                                        <p:tgtEl>
                                          <p:spTgt spid="21514">
                                            <p:txEl>
                                              <p:pRg st="0" end="0"/>
                                            </p:txEl>
                                          </p:spTgt>
                                        </p:tgtEl>
                                        <p:attrNameLst>
                                          <p:attrName>ppt_w</p:attrName>
                                        </p:attrNameLst>
                                      </p:cBhvr>
                                      <p:tavLst>
                                        <p:tav tm="0">
                                          <p:val>
                                            <p:strVal val="ppt_w"/>
                                          </p:val>
                                        </p:tav>
                                        <p:tav tm="100000">
                                          <p:val>
                                            <p:strVal val="ppt_w*0.70"/>
                                          </p:val>
                                        </p:tav>
                                      </p:tavLst>
                                    </p:anim>
                                    <p:anim calcmode="lin" valueType="num">
                                      <p:cBhvr>
                                        <p:cTn id="71" dur="500"/>
                                        <p:tgtEl>
                                          <p:spTgt spid="21514">
                                            <p:txEl>
                                              <p:pRg st="0" end="0"/>
                                            </p:txEl>
                                          </p:spTgt>
                                        </p:tgtEl>
                                        <p:attrNameLst>
                                          <p:attrName>ppt_h</p:attrName>
                                        </p:attrNameLst>
                                      </p:cBhvr>
                                      <p:tavLst>
                                        <p:tav tm="0">
                                          <p:val>
                                            <p:strVal val="ppt_h"/>
                                          </p:val>
                                        </p:tav>
                                        <p:tav tm="100000">
                                          <p:val>
                                            <p:strVal val="ppt_h"/>
                                          </p:val>
                                        </p:tav>
                                      </p:tavLst>
                                    </p:anim>
                                    <p:animEffect transition="out" filter="fade">
                                      <p:cBhvr>
                                        <p:cTn id="72" dur="500"/>
                                        <p:tgtEl>
                                          <p:spTgt spid="21514">
                                            <p:txEl>
                                              <p:pRg st="0" end="0"/>
                                            </p:txEl>
                                          </p:spTgt>
                                        </p:tgtEl>
                                      </p:cBhvr>
                                    </p:animEffect>
                                    <p:set>
                                      <p:cBhvr>
                                        <p:cTn id="73" dur="1" fill="hold">
                                          <p:stCondLst>
                                            <p:cond delay="499"/>
                                          </p:stCondLst>
                                        </p:cTn>
                                        <p:tgtEl>
                                          <p:spTgt spid="21514">
                                            <p:txEl>
                                              <p:pRg st="0" end="0"/>
                                            </p:txEl>
                                          </p:spTgt>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8" presetClass="entr" presetSubtype="9" fill="hold" nodeType="clickEffect">
                                  <p:stCondLst>
                                    <p:cond delay="0"/>
                                  </p:stCondLst>
                                  <p:childTnLst>
                                    <p:set>
                                      <p:cBhvr>
                                        <p:cTn id="77" dur="1" fill="hold">
                                          <p:stCondLst>
                                            <p:cond delay="0"/>
                                          </p:stCondLst>
                                        </p:cTn>
                                        <p:tgtEl>
                                          <p:spTgt spid="21516"/>
                                        </p:tgtEl>
                                        <p:attrNameLst>
                                          <p:attrName>style.visibility</p:attrName>
                                        </p:attrNameLst>
                                      </p:cBhvr>
                                      <p:to>
                                        <p:strVal val="visible"/>
                                      </p:to>
                                    </p:set>
                                    <p:animEffect transition="in" filter="strips(upLeft)">
                                      <p:cBhvr>
                                        <p:cTn id="78" dur="500"/>
                                        <p:tgtEl>
                                          <p:spTgt spid="21516"/>
                                        </p:tgtEl>
                                      </p:cBhvr>
                                    </p:animEffect>
                                  </p:childTnLst>
                                </p:cTn>
                              </p:par>
                              <p:par>
                                <p:cTn id="79" presetID="18" presetClass="entr" presetSubtype="9" fill="hold" nodeType="withEffect">
                                  <p:stCondLst>
                                    <p:cond delay="0"/>
                                  </p:stCondLst>
                                  <p:childTnLst>
                                    <p:set>
                                      <p:cBhvr>
                                        <p:cTn id="80" dur="1" fill="hold">
                                          <p:stCondLst>
                                            <p:cond delay="0"/>
                                          </p:stCondLst>
                                        </p:cTn>
                                        <p:tgtEl>
                                          <p:spTgt spid="21517">
                                            <p:txEl>
                                              <p:pRg st="0" end="0"/>
                                            </p:txEl>
                                          </p:spTgt>
                                        </p:tgtEl>
                                        <p:attrNameLst>
                                          <p:attrName>style.visibility</p:attrName>
                                        </p:attrNameLst>
                                      </p:cBhvr>
                                      <p:to>
                                        <p:strVal val="visible"/>
                                      </p:to>
                                    </p:set>
                                    <p:animEffect transition="in" filter="strips(upLeft)">
                                      <p:cBhvr>
                                        <p:cTn id="81" dur="500"/>
                                        <p:tgtEl>
                                          <p:spTgt spid="21517">
                                            <p:txEl>
                                              <p:pRg st="0" end="0"/>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4" presetClass="entr" presetSubtype="10" fill="hold" nodeType="clickEffect">
                                  <p:stCondLst>
                                    <p:cond delay="0"/>
                                  </p:stCondLst>
                                  <p:childTnLst>
                                    <p:set>
                                      <p:cBhvr>
                                        <p:cTn id="85" dur="1" fill="hold">
                                          <p:stCondLst>
                                            <p:cond delay="0"/>
                                          </p:stCondLst>
                                        </p:cTn>
                                        <p:tgtEl>
                                          <p:spTgt spid="21518"/>
                                        </p:tgtEl>
                                        <p:attrNameLst>
                                          <p:attrName>style.visibility</p:attrName>
                                        </p:attrNameLst>
                                      </p:cBhvr>
                                      <p:to>
                                        <p:strVal val="visible"/>
                                      </p:to>
                                    </p:set>
                                    <p:animEffect transition="in" filter="randombar(horizontal)">
                                      <p:cBhvr>
                                        <p:cTn id="86" dur="500"/>
                                        <p:tgtEl>
                                          <p:spTgt spid="21518"/>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21519"/>
                                        </p:tgtEl>
                                        <p:attrNameLst>
                                          <p:attrName>style.visibility</p:attrName>
                                        </p:attrNameLst>
                                      </p:cBhvr>
                                      <p:to>
                                        <p:strVal val="visible"/>
                                      </p:to>
                                    </p:set>
                                    <p:animEffect transition="in" filter="randombar(horizontal)">
                                      <p:cBhvr>
                                        <p:cTn id="89" dur="500"/>
                                        <p:tgtEl>
                                          <p:spTgt spid="21519"/>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nodeType="click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circle(in)">
                                      <p:cBhvr>
                                        <p:cTn id="94" dur="2000"/>
                                        <p:tgtEl>
                                          <p:spTgt spid="3"/>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2"/>
                                        </p:tgtEl>
                                        <p:attrNameLst>
                                          <p:attrName>style.visibility</p:attrName>
                                        </p:attrNameLst>
                                      </p:cBhvr>
                                      <p:to>
                                        <p:strVal val="visible"/>
                                      </p:to>
                                    </p:set>
                                    <p:animEffect transition="in" filter="wipe(down)">
                                      <p:cBhvr>
                                        <p:cTn id="99" dur="500"/>
                                        <p:tgtEl>
                                          <p:spTgt spid="2"/>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ntr" presetSubtype="16" fill="hold" nodeType="clickEffect">
                                  <p:stCondLst>
                                    <p:cond delay="0"/>
                                  </p:stCondLst>
                                  <p:childTnLst>
                                    <p:set>
                                      <p:cBhvr>
                                        <p:cTn id="103" dur="1" fill="hold">
                                          <p:stCondLst>
                                            <p:cond delay="0"/>
                                          </p:stCondLst>
                                        </p:cTn>
                                        <p:tgtEl>
                                          <p:spTgt spid="4"/>
                                        </p:tgtEl>
                                        <p:attrNameLst>
                                          <p:attrName>style.visibility</p:attrName>
                                        </p:attrNameLst>
                                      </p:cBhvr>
                                      <p:to>
                                        <p:strVal val="visible"/>
                                      </p:to>
                                    </p:set>
                                    <p:animEffect transition="in" filter="circle(in)">
                                      <p:cBhvr>
                                        <p:cTn id="104" dur="2000"/>
                                        <p:tgtEl>
                                          <p:spTgt spid="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wipe(down)">
                                      <p:cBhvr>
                                        <p:cTn id="10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21512" grpId="0" build="allAtOnce"/>
      <p:bldP spid="215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378" y="131929"/>
            <a:ext cx="9422010" cy="1320800"/>
          </a:xfrm>
        </p:spPr>
        <p:txBody>
          <a:bodyPr/>
          <a:lstStyle/>
          <a:p>
            <a:r>
              <a:rPr lang="en-US" altLang="vi-VN" b="1" dirty="0">
                <a:solidFill>
                  <a:schemeClr val="accent2">
                    <a:lumMod val="50000"/>
                  </a:schemeClr>
                </a:solidFill>
                <a:latin typeface="Times New Roman" panose="02020603050405020304" pitchFamily="18" charset="0"/>
              </a:rPr>
              <a:t>I. AN TOÀN LAO ĐỘNG TRONG NẤU ĂN</a:t>
            </a:r>
            <a:endParaRPr lang="en-US" dirty="0"/>
          </a:p>
        </p:txBody>
      </p:sp>
      <p:sp>
        <p:nvSpPr>
          <p:cNvPr id="3" name="Content Placeholder 2"/>
          <p:cNvSpPr>
            <a:spLocks noGrp="1"/>
          </p:cNvSpPr>
          <p:nvPr>
            <p:ph idx="1"/>
          </p:nvPr>
        </p:nvSpPr>
        <p:spPr>
          <a:xfrm>
            <a:off x="404378" y="1684741"/>
            <a:ext cx="10536072" cy="3880773"/>
          </a:xfrm>
        </p:spPr>
        <p:txBody>
          <a:bodyPr>
            <a:normAutofit/>
          </a:bodyPr>
          <a:lstStyle/>
          <a:p>
            <a:pPr marL="0" indent="0">
              <a:buNone/>
            </a:pPr>
            <a:r>
              <a:rPr lang="en-US" sz="2400" dirty="0" smtClean="0"/>
              <a:t>- Qua </a:t>
            </a:r>
            <a:r>
              <a:rPr lang="en-US" sz="2400" dirty="0" err="1" smtClean="0"/>
              <a:t>những</a:t>
            </a:r>
            <a:r>
              <a:rPr lang="en-US" sz="2400" dirty="0" smtClean="0"/>
              <a:t> </a:t>
            </a:r>
            <a:r>
              <a:rPr lang="en-US" sz="2400" dirty="0" err="1" smtClean="0"/>
              <a:t>hình</a:t>
            </a:r>
            <a:r>
              <a:rPr lang="en-US" sz="2400" dirty="0" smtClean="0"/>
              <a:t> </a:t>
            </a:r>
            <a:r>
              <a:rPr lang="en-US" sz="2400" dirty="0" err="1" smtClean="0"/>
              <a:t>ảnh</a:t>
            </a:r>
            <a:r>
              <a:rPr lang="en-US" sz="2400" dirty="0" smtClean="0"/>
              <a:t> </a:t>
            </a:r>
            <a:r>
              <a:rPr lang="en-US" sz="2400" dirty="0" err="1" smtClean="0"/>
              <a:t>trên</a:t>
            </a:r>
            <a:r>
              <a:rPr lang="en-US" sz="2400" dirty="0" smtClean="0"/>
              <a:t>, ta </a:t>
            </a:r>
            <a:r>
              <a:rPr lang="en-US" sz="2400" dirty="0" err="1" smtClean="0"/>
              <a:t>thấy</a:t>
            </a:r>
            <a:r>
              <a:rPr lang="en-US" sz="2400" dirty="0" smtClean="0"/>
              <a:t> </a:t>
            </a:r>
            <a:r>
              <a:rPr lang="en-US" sz="2400" dirty="0" err="1" smtClean="0"/>
              <a:t>rằng</a:t>
            </a:r>
            <a:r>
              <a:rPr lang="en-US" sz="2400" dirty="0" smtClean="0"/>
              <a:t> </a:t>
            </a:r>
            <a:r>
              <a:rPr lang="en-US" sz="2400" dirty="0" err="1" smtClean="0"/>
              <a:t>nếu</a:t>
            </a:r>
            <a:r>
              <a:rPr lang="en-US" sz="2400" dirty="0" smtClean="0"/>
              <a:t> </a:t>
            </a:r>
            <a:r>
              <a:rPr lang="en-US" sz="2400" dirty="0" err="1" smtClean="0"/>
              <a:t>như</a:t>
            </a:r>
            <a:r>
              <a:rPr lang="en-US" sz="2400" dirty="0" smtClean="0"/>
              <a:t> </a:t>
            </a:r>
            <a:r>
              <a:rPr lang="en-US" sz="2400" dirty="0" err="1" smtClean="0"/>
              <a:t>không</a:t>
            </a:r>
            <a:r>
              <a:rPr lang="en-US" sz="2400" dirty="0" smtClean="0"/>
              <a:t> </a:t>
            </a:r>
            <a:r>
              <a:rPr lang="en-US" sz="2400" dirty="0" err="1" smtClean="0"/>
              <a:t>cẩn</a:t>
            </a:r>
            <a:r>
              <a:rPr lang="en-US" sz="2400" dirty="0" smtClean="0"/>
              <a:t> </a:t>
            </a:r>
            <a:r>
              <a:rPr lang="en-US" sz="2400" dirty="0" err="1" smtClean="0"/>
              <a:t>thận</a:t>
            </a:r>
            <a:r>
              <a:rPr lang="en-US" sz="2400" dirty="0" smtClean="0"/>
              <a:t> </a:t>
            </a:r>
            <a:r>
              <a:rPr lang="en-US" sz="2400" dirty="0" err="1" smtClean="0"/>
              <a:t>trong</a:t>
            </a:r>
            <a:r>
              <a:rPr lang="en-US" sz="2400" dirty="0" smtClean="0"/>
              <a:t> </a:t>
            </a:r>
            <a:r>
              <a:rPr lang="en-US" sz="2400" dirty="0" err="1" smtClean="0"/>
              <a:t>nấu</a:t>
            </a:r>
            <a:r>
              <a:rPr lang="en-US" sz="2400" dirty="0" smtClean="0"/>
              <a:t> </a:t>
            </a:r>
            <a:r>
              <a:rPr lang="en-US" sz="2400" dirty="0" err="1" smtClean="0"/>
              <a:t>ăn</a:t>
            </a:r>
            <a:r>
              <a:rPr lang="en-US" sz="2400" dirty="0" smtClean="0"/>
              <a:t> </a:t>
            </a:r>
            <a:r>
              <a:rPr lang="en-US" sz="2400" dirty="0" err="1" smtClean="0"/>
              <a:t>thì</a:t>
            </a:r>
            <a:r>
              <a:rPr lang="en-US" sz="2400" dirty="0" smtClean="0"/>
              <a:t> </a:t>
            </a:r>
            <a:r>
              <a:rPr lang="en-US" sz="2400" dirty="0" err="1" smtClean="0"/>
              <a:t>có</a:t>
            </a:r>
            <a:r>
              <a:rPr lang="en-US" sz="2400" dirty="0" smtClean="0"/>
              <a:t> </a:t>
            </a:r>
            <a:r>
              <a:rPr lang="en-US" sz="2400" dirty="0" err="1" smtClean="0"/>
              <a:t>thể</a:t>
            </a:r>
            <a:r>
              <a:rPr lang="en-US" sz="2400" dirty="0" smtClean="0"/>
              <a:t> </a:t>
            </a:r>
            <a:r>
              <a:rPr lang="en-US" sz="2400" dirty="0" err="1" smtClean="0"/>
              <a:t>gây</a:t>
            </a:r>
            <a:r>
              <a:rPr lang="en-US" sz="2400" dirty="0" smtClean="0"/>
              <a:t> </a:t>
            </a:r>
            <a:r>
              <a:rPr lang="en-US" sz="2400" dirty="0" err="1" smtClean="0"/>
              <a:t>ra</a:t>
            </a:r>
            <a:r>
              <a:rPr lang="en-US" sz="2400" dirty="0" smtClean="0"/>
              <a:t> </a:t>
            </a:r>
            <a:r>
              <a:rPr lang="en-US" sz="2400" dirty="0" err="1" smtClean="0"/>
              <a:t>những</a:t>
            </a:r>
            <a:r>
              <a:rPr lang="en-US" sz="2400" dirty="0" smtClean="0"/>
              <a:t> </a:t>
            </a:r>
            <a:r>
              <a:rPr lang="en-US" sz="2400" dirty="0" err="1" smtClean="0"/>
              <a:t>hậu</a:t>
            </a:r>
            <a:r>
              <a:rPr lang="en-US" sz="2400" dirty="0" smtClean="0"/>
              <a:t> </a:t>
            </a:r>
            <a:r>
              <a:rPr lang="en-US" sz="2400" dirty="0" err="1" smtClean="0"/>
              <a:t>quả</a:t>
            </a:r>
            <a:r>
              <a:rPr lang="en-US" sz="2400" dirty="0" smtClean="0"/>
              <a:t> </a:t>
            </a:r>
            <a:r>
              <a:rPr lang="en-US" sz="2400" dirty="0" err="1" smtClean="0"/>
              <a:t>khôn</a:t>
            </a:r>
            <a:r>
              <a:rPr lang="en-US" sz="2400" dirty="0" smtClean="0"/>
              <a:t> </a:t>
            </a:r>
            <a:r>
              <a:rPr lang="en-US" sz="2400" dirty="0" err="1" smtClean="0"/>
              <a:t>lường</a:t>
            </a:r>
            <a:endParaRPr lang="en-US" sz="2400" dirty="0" smtClean="0"/>
          </a:p>
          <a:p>
            <a:pPr marL="0" indent="0">
              <a:buNone/>
            </a:pPr>
            <a:r>
              <a:rPr lang="en-US" sz="2400" dirty="0" smtClean="0"/>
              <a:t>- </a:t>
            </a:r>
            <a:r>
              <a:rPr lang="en-US" sz="2400" dirty="0" err="1" smtClean="0"/>
              <a:t>Vì</a:t>
            </a:r>
            <a:r>
              <a:rPr lang="en-US" sz="2400" dirty="0" smtClean="0"/>
              <a:t> </a:t>
            </a:r>
            <a:r>
              <a:rPr lang="en-US" sz="2400" dirty="0" err="1" smtClean="0"/>
              <a:t>vậy</a:t>
            </a:r>
            <a:r>
              <a:rPr lang="en-US" sz="2400" dirty="0" smtClean="0"/>
              <a:t>, </a:t>
            </a:r>
            <a:r>
              <a:rPr lang="en-US" sz="2400" dirty="0" err="1" smtClean="0"/>
              <a:t>phải</a:t>
            </a:r>
            <a:r>
              <a:rPr lang="en-US" sz="2400" dirty="0" smtClean="0"/>
              <a:t> </a:t>
            </a:r>
            <a:r>
              <a:rPr lang="en-US" sz="2400" dirty="0" err="1" smtClean="0"/>
              <a:t>giữ</a:t>
            </a:r>
            <a:r>
              <a:rPr lang="en-US" sz="2400" dirty="0" smtClean="0"/>
              <a:t> an </a:t>
            </a:r>
            <a:r>
              <a:rPr lang="en-US" sz="2400" dirty="0" err="1" smtClean="0"/>
              <a:t>toàn</a:t>
            </a:r>
            <a:r>
              <a:rPr lang="en-US" sz="2400" dirty="0" smtClean="0"/>
              <a:t> </a:t>
            </a:r>
            <a:r>
              <a:rPr lang="en-US" sz="2400" dirty="0" err="1" smtClean="0"/>
              <a:t>lao</a:t>
            </a:r>
            <a:r>
              <a:rPr lang="en-US" sz="2400" dirty="0" smtClean="0"/>
              <a:t> </a:t>
            </a:r>
            <a:r>
              <a:rPr lang="en-US" sz="2400" dirty="0" err="1" smtClean="0"/>
              <a:t>động</a:t>
            </a:r>
            <a:r>
              <a:rPr lang="en-US" sz="2400" dirty="0" smtClean="0"/>
              <a:t> </a:t>
            </a:r>
            <a:r>
              <a:rPr lang="en-US" sz="2400" dirty="0" err="1" smtClean="0"/>
              <a:t>trong</a:t>
            </a:r>
            <a:r>
              <a:rPr lang="en-US" sz="2400" dirty="0" smtClean="0"/>
              <a:t> </a:t>
            </a:r>
            <a:r>
              <a:rPr lang="en-US" sz="2400" dirty="0" err="1" smtClean="0"/>
              <a:t>nấu</a:t>
            </a:r>
            <a:r>
              <a:rPr lang="en-US" sz="2400" dirty="0" smtClean="0"/>
              <a:t> </a:t>
            </a:r>
            <a:r>
              <a:rPr lang="en-US" sz="2400" dirty="0" err="1" smtClean="0"/>
              <a:t>ăn</a:t>
            </a:r>
            <a:r>
              <a:rPr lang="en-US" sz="2400" dirty="0" smtClean="0"/>
              <a:t> </a:t>
            </a:r>
            <a:r>
              <a:rPr lang="en-US" sz="2400" dirty="0" err="1" smtClean="0"/>
              <a:t>để</a:t>
            </a:r>
            <a:r>
              <a:rPr lang="en-US" sz="2400" dirty="0" smtClean="0"/>
              <a:t> </a:t>
            </a:r>
            <a:r>
              <a:rPr lang="en-US" sz="2400" dirty="0" err="1" smtClean="0"/>
              <a:t>không</a:t>
            </a:r>
            <a:r>
              <a:rPr lang="en-US" sz="2400" dirty="0" smtClean="0"/>
              <a:t> </a:t>
            </a:r>
            <a:r>
              <a:rPr lang="en-US" sz="2400" dirty="0" err="1" smtClean="0"/>
              <a:t>gây</a:t>
            </a:r>
            <a:r>
              <a:rPr lang="en-US" sz="2400" dirty="0" smtClean="0"/>
              <a:t> </a:t>
            </a:r>
            <a:r>
              <a:rPr lang="en-US" sz="2400" dirty="0" err="1" smtClean="0"/>
              <a:t>ra</a:t>
            </a:r>
            <a:r>
              <a:rPr lang="en-US" sz="2400" dirty="0" smtClean="0"/>
              <a:t> </a:t>
            </a:r>
            <a:r>
              <a:rPr lang="en-US" sz="2400" dirty="0" err="1" smtClean="0"/>
              <a:t>những</a:t>
            </a:r>
            <a:r>
              <a:rPr lang="en-US" sz="2400" dirty="0" smtClean="0"/>
              <a:t> </a:t>
            </a:r>
            <a:r>
              <a:rPr lang="en-US" sz="2400" dirty="0" err="1" smtClean="0"/>
              <a:t>rủi</a:t>
            </a:r>
            <a:r>
              <a:rPr lang="en-US" sz="2400" dirty="0" smtClean="0"/>
              <a:t> </a:t>
            </a:r>
            <a:r>
              <a:rPr lang="en-US" sz="2400" dirty="0" err="1" smtClean="0"/>
              <a:t>ro</a:t>
            </a:r>
            <a:r>
              <a:rPr lang="en-US" sz="2400" dirty="0" smtClean="0"/>
              <a:t> </a:t>
            </a:r>
            <a:r>
              <a:rPr lang="en-US" sz="2400" dirty="0" err="1" smtClean="0"/>
              <a:t>đáng</a:t>
            </a:r>
            <a:r>
              <a:rPr lang="en-US" sz="2400" dirty="0" smtClean="0"/>
              <a:t> </a:t>
            </a:r>
            <a:r>
              <a:rPr lang="en-US" sz="2400" dirty="0" err="1" smtClean="0"/>
              <a:t>tiếc</a:t>
            </a:r>
            <a:r>
              <a:rPr lang="en-US" sz="2400" dirty="0" smtClean="0"/>
              <a:t>.</a:t>
            </a:r>
            <a:endParaRPr lang="en-US" sz="2400" dirty="0"/>
          </a:p>
        </p:txBody>
      </p:sp>
    </p:spTree>
    <p:extLst>
      <p:ext uri="{BB962C8B-B14F-4D97-AF65-F5344CB8AC3E}">
        <p14:creationId xmlns:p14="http://schemas.microsoft.com/office/powerpoint/2010/main" val="64040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p:cNvSpPr>
          <p:nvPr>
            <p:ph type="body" idx="1"/>
          </p:nvPr>
        </p:nvSpPr>
        <p:spPr>
          <a:xfrm>
            <a:off x="242888" y="982664"/>
            <a:ext cx="8229600" cy="1143000"/>
          </a:xfrm>
        </p:spPr>
        <p:txBody>
          <a:bodyPr/>
          <a:lstStyle/>
          <a:p>
            <a:pPr>
              <a:lnSpc>
                <a:spcPct val="90000"/>
              </a:lnSpc>
              <a:buFont typeface="Arial" panose="020B0604020202020204" pitchFamily="34" charset="0"/>
              <a:buNone/>
            </a:pPr>
            <a:r>
              <a:rPr lang="en-US" altLang="vi-VN" sz="2800" b="1" i="1" u="sng" dirty="0" smtClean="0">
                <a:latin typeface="Times New Roman" panose="02020603050405020304" pitchFamily="18" charset="0"/>
              </a:rPr>
              <a:t>2. Những dụng cụ, thiết bị dễ gây ra tai nạn</a:t>
            </a:r>
          </a:p>
          <a:p>
            <a:pPr>
              <a:lnSpc>
                <a:spcPct val="90000"/>
              </a:lnSpc>
              <a:buFont typeface="Wingdings" panose="05000000000000000000" pitchFamily="2" charset="2"/>
              <a:buChar char="v"/>
            </a:pPr>
            <a:r>
              <a:rPr lang="en-US" altLang="vi-VN" sz="2400" dirty="0" smtClean="0">
                <a:latin typeface="Times New Roman" panose="02020603050405020304" pitchFamily="18" charset="0"/>
              </a:rPr>
              <a:t> </a:t>
            </a:r>
            <a:r>
              <a:rPr lang="en-US" altLang="vi-VN" sz="2400" i="1" dirty="0" smtClean="0">
                <a:latin typeface="Times New Roman" panose="02020603050405020304" pitchFamily="18" charset="0"/>
              </a:rPr>
              <a:t>Dụng cụ, thiết bị cầm tay</a:t>
            </a:r>
          </a:p>
          <a:p>
            <a:pPr>
              <a:lnSpc>
                <a:spcPct val="90000"/>
              </a:lnSpc>
              <a:buFont typeface="Wingdings" panose="05000000000000000000" pitchFamily="2" charset="2"/>
              <a:buNone/>
            </a:pPr>
            <a:endParaRPr lang="en-US" altLang="vi-VN" i="1" dirty="0" smtClean="0">
              <a:latin typeface="Times New Roman" panose="02020603050405020304" pitchFamily="18" charset="0"/>
            </a:endParaRPr>
          </a:p>
          <a:p>
            <a:pPr>
              <a:lnSpc>
                <a:spcPct val="90000"/>
              </a:lnSpc>
              <a:buFont typeface="Wingdings" panose="05000000000000000000" pitchFamily="2" charset="2"/>
              <a:buNone/>
            </a:pPr>
            <a:endParaRPr lang="en-US" altLang="vi-VN" b="1" i="1" u="sng" dirty="0" smtClean="0">
              <a:latin typeface="Times New Roman" panose="02020603050405020304" pitchFamily="18" charset="0"/>
            </a:endParaRPr>
          </a:p>
        </p:txBody>
      </p:sp>
      <p:sp>
        <p:nvSpPr>
          <p:cNvPr id="22532" name="Rectangle 4"/>
          <p:cNvSpPr>
            <a:spLocks noGrp="1"/>
          </p:cNvSpPr>
          <p:nvPr>
            <p:ph type="title"/>
          </p:nvPr>
        </p:nvSpPr>
        <p:spPr>
          <a:xfrm>
            <a:off x="242888" y="0"/>
            <a:ext cx="8963025" cy="1143000"/>
          </a:xfrm>
          <a:noFill/>
          <a:ln/>
          <a:extLst>
            <a:ext uri="{91240B29-F687-4F45-9708-019B960494DF}">
              <a14:hiddenLine xmlns:a14="http://schemas.microsoft.com/office/drawing/2010/main" w="38100" cmpd="dbl">
                <a:solidFill>
                  <a:schemeClr val="tx1"/>
                </a:solidFill>
                <a:miter lim="800000"/>
                <a:headEnd/>
                <a:tailEnd/>
              </a14:hiddenLine>
            </a:ext>
          </a:extLst>
        </p:spPr>
        <p:txBody>
          <a:bodyPr>
            <a:normAutofit fontScale="90000"/>
          </a:bodyPr>
          <a:lstStyle/>
          <a:p>
            <a:r>
              <a:rPr lang="en-US" altLang="vi-VN" sz="4000" b="1" dirty="0">
                <a:solidFill>
                  <a:schemeClr val="accent2">
                    <a:lumMod val="75000"/>
                  </a:schemeClr>
                </a:solidFill>
                <a:latin typeface="Times New Roman" panose="02020603050405020304" pitchFamily="18" charset="0"/>
              </a:rPr>
              <a:t>I. AN TOÀN LAO ĐỘNG TRONG NẤU ĂN</a:t>
            </a:r>
          </a:p>
        </p:txBody>
      </p:sp>
      <p:pic>
        <p:nvPicPr>
          <p:cNvPr id="22533" name="Picture 5" descr="dao-nh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743200"/>
            <a:ext cx="2990850" cy="3733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534" name="Text Box 6"/>
          <p:cNvSpPr txBox="1">
            <a:spLocks noChangeArrowheads="1"/>
          </p:cNvSpPr>
          <p:nvPr/>
        </p:nvSpPr>
        <p:spPr bwMode="auto">
          <a:xfrm>
            <a:off x="4262736" y="3276600"/>
            <a:ext cx="46166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endParaRPr lang="en-US" altLang="vi-VN"/>
          </a:p>
        </p:txBody>
      </p:sp>
      <p:sp>
        <p:nvSpPr>
          <p:cNvPr id="22535" name="Text Box 7"/>
          <p:cNvSpPr txBox="1">
            <a:spLocks noChangeArrowheads="1"/>
          </p:cNvSpPr>
          <p:nvPr/>
        </p:nvSpPr>
        <p:spPr bwMode="auto">
          <a:xfrm>
            <a:off x="4231214" y="3429000"/>
            <a:ext cx="56938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vi-VN" sz="2500" b="1" i="1">
                <a:latin typeface="Times New Roman" panose="02020603050405020304" pitchFamily="18" charset="0"/>
              </a:rPr>
              <a:t>DAO SẮC NHỌN</a:t>
            </a:r>
          </a:p>
        </p:txBody>
      </p:sp>
      <p:pic>
        <p:nvPicPr>
          <p:cNvPr id="22536" name="Picture 8" descr="am-nuoc-s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743200"/>
            <a:ext cx="4876800" cy="37846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537" name="Text Box 9"/>
          <p:cNvSpPr txBox="1">
            <a:spLocks noChangeArrowheads="1"/>
          </p:cNvSpPr>
          <p:nvPr/>
        </p:nvSpPr>
        <p:spPr bwMode="auto">
          <a:xfrm>
            <a:off x="5791200" y="2963864"/>
            <a:ext cx="25146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500" b="1" i="1" dirty="0">
                <a:latin typeface="Times New Roman" panose="02020603050405020304" pitchFamily="18" charset="0"/>
              </a:rPr>
              <a:t>Ấ</a:t>
            </a:r>
            <a:r>
              <a:rPr lang="en-US" altLang="vi-VN" sz="2500" b="1" i="1" dirty="0" smtClean="0">
                <a:latin typeface="Times New Roman" panose="02020603050405020304" pitchFamily="18" charset="0"/>
              </a:rPr>
              <a:t>M </a:t>
            </a:r>
            <a:r>
              <a:rPr lang="en-US" altLang="vi-VN" sz="2500" b="1" i="1" dirty="0">
                <a:latin typeface="Times New Roman" panose="02020603050405020304" pitchFamily="18" charset="0"/>
              </a:rPr>
              <a:t>NƯỚC SÔI</a:t>
            </a:r>
          </a:p>
        </p:txBody>
      </p:sp>
    </p:spTree>
    <p:extLst>
      <p:ext uri="{BB962C8B-B14F-4D97-AF65-F5344CB8AC3E}">
        <p14:creationId xmlns:p14="http://schemas.microsoft.com/office/powerpoint/2010/main" val="144216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autoRev="1" fill="hold" grpId="0" nodeType="clickEffect">
                                  <p:stCondLst>
                                    <p:cond delay="0"/>
                                  </p:stCondLst>
                                  <p:childTnLst>
                                    <p:animScale>
                                      <p:cBhvr>
                                        <p:cTn id="6" dur="449" fill="hold">
                                          <p:stCondLst>
                                            <p:cond delay="0"/>
                                          </p:stCondLst>
                                        </p:cTn>
                                        <p:tgtEl>
                                          <p:spTgt spid="22532"/>
                                        </p:tgtEl>
                                      </p:cBhvr>
                                      <p:to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22531">
                                            <p:txEl>
                                              <p:pRg st="0" end="0"/>
                                            </p:txEl>
                                          </p:spTgt>
                                        </p:tgtEl>
                                        <p:attrNameLst>
                                          <p:attrName>style.visibility</p:attrName>
                                        </p:attrNameLst>
                                      </p:cBhvr>
                                      <p:to>
                                        <p:strVal val="visible"/>
                                      </p:to>
                                    </p:set>
                                    <p:anim calcmode="lin" valueType="num">
                                      <p:cBhvr additive="base">
                                        <p:cTn id="11"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9" fill="hold"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 calcmode="lin" valueType="num">
                                      <p:cBhvr additive="base">
                                        <p:cTn id="17"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253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nodeType="clickEffect">
                                  <p:stCondLst>
                                    <p:cond delay="0"/>
                                  </p:stCondLst>
                                  <p:childTnLst>
                                    <p:set>
                                      <p:cBhvr>
                                        <p:cTn id="22" dur="1" fill="hold">
                                          <p:stCondLst>
                                            <p:cond delay="0"/>
                                          </p:stCondLst>
                                        </p:cTn>
                                        <p:tgtEl>
                                          <p:spTgt spid="22533"/>
                                        </p:tgtEl>
                                        <p:attrNameLst>
                                          <p:attrName>style.visibility</p:attrName>
                                        </p:attrNameLst>
                                      </p:cBhvr>
                                      <p:to>
                                        <p:strVal val="visible"/>
                                      </p:to>
                                    </p:set>
                                    <p:anim calcmode="lin" valueType="num">
                                      <p:cBhvr>
                                        <p:cTn id="23" dur="500" fill="hold"/>
                                        <p:tgtEl>
                                          <p:spTgt spid="22533"/>
                                        </p:tgtEl>
                                        <p:attrNameLst>
                                          <p:attrName>ppt_w</p:attrName>
                                        </p:attrNameLst>
                                      </p:cBhvr>
                                      <p:tavLst>
                                        <p:tav tm="0">
                                          <p:val>
                                            <p:fltVal val="0"/>
                                          </p:val>
                                        </p:tav>
                                        <p:tav tm="100000">
                                          <p:val>
                                            <p:strVal val="#ppt_w"/>
                                          </p:val>
                                        </p:tav>
                                      </p:tavLst>
                                    </p:anim>
                                    <p:anim calcmode="lin" valueType="num">
                                      <p:cBhvr>
                                        <p:cTn id="24" dur="500" fill="hold"/>
                                        <p:tgtEl>
                                          <p:spTgt spid="22533"/>
                                        </p:tgtEl>
                                        <p:attrNameLst>
                                          <p:attrName>ppt_h</p:attrName>
                                        </p:attrNameLst>
                                      </p:cBhvr>
                                      <p:tavLst>
                                        <p:tav tm="0">
                                          <p:val>
                                            <p:fltVal val="0"/>
                                          </p:val>
                                        </p:tav>
                                        <p:tav tm="100000">
                                          <p:val>
                                            <p:strVal val="#ppt_h"/>
                                          </p:val>
                                        </p:tav>
                                      </p:tavLst>
                                    </p:anim>
                                    <p:animEffect transition="in" filter="fade">
                                      <p:cBhvr>
                                        <p:cTn id="25" dur="500"/>
                                        <p:tgtEl>
                                          <p:spTgt spid="22533"/>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22535"/>
                                        </p:tgtEl>
                                        <p:attrNameLst>
                                          <p:attrName>style.visibility</p:attrName>
                                        </p:attrNameLst>
                                      </p:cBhvr>
                                      <p:to>
                                        <p:strVal val="visible"/>
                                      </p:to>
                                    </p:set>
                                    <p:anim calcmode="lin" valueType="num">
                                      <p:cBhvr>
                                        <p:cTn id="28" dur="500" fill="hold"/>
                                        <p:tgtEl>
                                          <p:spTgt spid="22535"/>
                                        </p:tgtEl>
                                        <p:attrNameLst>
                                          <p:attrName>ppt_w</p:attrName>
                                        </p:attrNameLst>
                                      </p:cBhvr>
                                      <p:tavLst>
                                        <p:tav tm="0">
                                          <p:val>
                                            <p:fltVal val="0"/>
                                          </p:val>
                                        </p:tav>
                                        <p:tav tm="100000">
                                          <p:val>
                                            <p:strVal val="#ppt_w"/>
                                          </p:val>
                                        </p:tav>
                                      </p:tavLst>
                                    </p:anim>
                                    <p:anim calcmode="lin" valueType="num">
                                      <p:cBhvr>
                                        <p:cTn id="29" dur="500" fill="hold"/>
                                        <p:tgtEl>
                                          <p:spTgt spid="22535"/>
                                        </p:tgtEl>
                                        <p:attrNameLst>
                                          <p:attrName>ppt_h</p:attrName>
                                        </p:attrNameLst>
                                      </p:cBhvr>
                                      <p:tavLst>
                                        <p:tav tm="0">
                                          <p:val>
                                            <p:fltVal val="0"/>
                                          </p:val>
                                        </p:tav>
                                        <p:tav tm="100000">
                                          <p:val>
                                            <p:strVal val="#ppt_h"/>
                                          </p:val>
                                        </p:tav>
                                      </p:tavLst>
                                    </p:anim>
                                    <p:animEffect transition="in" filter="fade">
                                      <p:cBhvr>
                                        <p:cTn id="30" dur="500"/>
                                        <p:tgtEl>
                                          <p:spTgt spid="2253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22536"/>
                                        </p:tgtEl>
                                        <p:attrNameLst>
                                          <p:attrName>style.visibility</p:attrName>
                                        </p:attrNameLst>
                                      </p:cBhvr>
                                      <p:to>
                                        <p:strVal val="visible"/>
                                      </p:to>
                                    </p:set>
                                    <p:anim calcmode="lin" valueType="num">
                                      <p:cBhvr>
                                        <p:cTn id="35" dur="500" fill="hold"/>
                                        <p:tgtEl>
                                          <p:spTgt spid="22536"/>
                                        </p:tgtEl>
                                        <p:attrNameLst>
                                          <p:attrName>ppt_w</p:attrName>
                                        </p:attrNameLst>
                                      </p:cBhvr>
                                      <p:tavLst>
                                        <p:tav tm="0">
                                          <p:val>
                                            <p:fltVal val="0"/>
                                          </p:val>
                                        </p:tav>
                                        <p:tav tm="100000">
                                          <p:val>
                                            <p:strVal val="#ppt_w"/>
                                          </p:val>
                                        </p:tav>
                                      </p:tavLst>
                                    </p:anim>
                                    <p:anim calcmode="lin" valueType="num">
                                      <p:cBhvr>
                                        <p:cTn id="36" dur="500" fill="hold"/>
                                        <p:tgtEl>
                                          <p:spTgt spid="22536"/>
                                        </p:tgtEl>
                                        <p:attrNameLst>
                                          <p:attrName>ppt_h</p:attrName>
                                        </p:attrNameLst>
                                      </p:cBhvr>
                                      <p:tavLst>
                                        <p:tav tm="0">
                                          <p:val>
                                            <p:fltVal val="0"/>
                                          </p:val>
                                        </p:tav>
                                        <p:tav tm="100000">
                                          <p:val>
                                            <p:strVal val="#ppt_h"/>
                                          </p:val>
                                        </p:tav>
                                      </p:tavLst>
                                    </p:anim>
                                    <p:animEffect transition="in" filter="fade">
                                      <p:cBhvr>
                                        <p:cTn id="37" dur="500"/>
                                        <p:tgtEl>
                                          <p:spTgt spid="22536"/>
                                        </p:tgtEl>
                                      </p:cBhvr>
                                    </p:animEffect>
                                  </p:childTnLst>
                                </p:cTn>
                              </p:par>
                              <p:par>
                                <p:cTn id="38" presetID="53" presetClass="entr" presetSubtype="0" fill="hold" nodeType="withEffect">
                                  <p:stCondLst>
                                    <p:cond delay="0"/>
                                  </p:stCondLst>
                                  <p:childTnLst>
                                    <p:set>
                                      <p:cBhvr>
                                        <p:cTn id="39" dur="1" fill="hold">
                                          <p:stCondLst>
                                            <p:cond delay="0"/>
                                          </p:stCondLst>
                                        </p:cTn>
                                        <p:tgtEl>
                                          <p:spTgt spid="22537">
                                            <p:txEl>
                                              <p:pRg st="0" end="0"/>
                                            </p:txEl>
                                          </p:spTgt>
                                        </p:tgtEl>
                                        <p:attrNameLst>
                                          <p:attrName>style.visibility</p:attrName>
                                        </p:attrNameLst>
                                      </p:cBhvr>
                                      <p:to>
                                        <p:strVal val="visible"/>
                                      </p:to>
                                    </p:set>
                                    <p:anim calcmode="lin" valueType="num">
                                      <p:cBhvr>
                                        <p:cTn id="40" dur="500" fill="hold"/>
                                        <p:tgtEl>
                                          <p:spTgt spid="22537">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22537">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225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5"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199</TotalTime>
  <Words>1162</Words>
  <Application>Microsoft Office PowerPoint</Application>
  <PresentationFormat>Widescreen</PresentationFormat>
  <Paragraphs>91</Paragraphs>
  <Slides>22</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Tahoma</vt:lpstr>
      <vt:lpstr>Times New Roman</vt:lpstr>
      <vt:lpstr>Tw Cen MT Condensed</vt:lpstr>
      <vt:lpstr>Trebuchet MS</vt:lpstr>
      <vt:lpstr>Wingdings</vt:lpstr>
      <vt:lpstr>Wingdings 2</vt:lpstr>
      <vt:lpstr>Wingdings 3</vt:lpstr>
      <vt:lpstr>Facet</vt:lpstr>
      <vt:lpstr>PowerPoint Presentation</vt:lpstr>
      <vt:lpstr>PowerPoint Presentation</vt:lpstr>
      <vt:lpstr>I. AN TOÀN LAO ĐỘNG TRONG NẤU ĂN</vt:lpstr>
      <vt:lpstr>PowerPoint Presentation</vt:lpstr>
      <vt:lpstr>I. AN TOÀN LAO ĐỘNG TRONG NẤU ĂN</vt:lpstr>
      <vt:lpstr>PowerPoint Presentation</vt:lpstr>
      <vt:lpstr>I. AN TOÀN LAO ĐỘNG TRONG NẤU ĂN</vt:lpstr>
      <vt:lpstr>I. AN TOÀN LAO ĐỘNG TRONG NẤU ĂN</vt:lpstr>
      <vt:lpstr>I. AN TOÀN LAO ĐỘNG TRONG NẤU ĂN</vt:lpstr>
      <vt:lpstr>I. AN TOÀN LAO ĐỘNG TRONG NẤU ĂN</vt:lpstr>
      <vt:lpstr>I. AN TOÀN LAO ĐỘNG TRONG NẤU ĂN</vt:lpstr>
      <vt:lpstr>I. AN TOÀN LAO ĐỘNG TRONG NẤU ĂN</vt:lpstr>
      <vt:lpstr>I. AN TOÀN LAO ĐỘNG TRONG NẤU ĂN</vt:lpstr>
      <vt:lpstr>I. AN TOÀN LAO ĐỘNG TRONG NẤU ĂN</vt:lpstr>
      <vt:lpstr>II. BIỆN PHÁP BẢO ĐẢM AN TOÀN LAO ĐỘNG TRONG NẤU ĂN</vt:lpstr>
      <vt:lpstr>II. BIỆN PHÁP BẢO ĐẢM AN TOÀN LAO ĐỘNG TRONG NẤU ĂN</vt:lpstr>
      <vt:lpstr>II. BIỆN PHÁP BẢO ĐẢM AN TOÀN LAO ĐỘNG TRONG NẤU ĂN</vt:lpstr>
      <vt:lpstr>II. BIỆN PHÁP BẢO ĐẢM AN TOÀN LAO ĐỘNG TRONG NẤU ĂN</vt:lpstr>
      <vt:lpstr>II. BIỆN PHÁP BẢO ĐẢM AN TOÀN LAO ĐỘNG TRONG NẤU ĂN</vt:lpstr>
      <vt:lpstr>II. BIỆN PHÁP BẢO ĐẢM AN TOÀN LAO ĐỘNG TRONG NẤU ĂN</vt:lpstr>
      <vt:lpstr>II. BIỆN PHÁP BẢO ĐẢM AN TOÀN LAO ĐỘNG TRONG NẤU ĂN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PC</dc:creator>
  <cp:lastModifiedBy>My PC</cp:lastModifiedBy>
  <cp:revision>19</cp:revision>
  <dcterms:created xsi:type="dcterms:W3CDTF">2015-10-01T09:44:49Z</dcterms:created>
  <dcterms:modified xsi:type="dcterms:W3CDTF">2015-10-04T23:40:26Z</dcterms:modified>
</cp:coreProperties>
</file>